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1"/>
  </p:sldMasterIdLst>
  <p:notesMasterIdLst>
    <p:notesMasterId r:id="rId58"/>
  </p:notesMasterIdLst>
  <p:handoutMasterIdLst>
    <p:handoutMasterId r:id="rId59"/>
  </p:handoutMasterIdLst>
  <p:sldIdLst>
    <p:sldId id="321" r:id="rId2"/>
    <p:sldId id="354" r:id="rId3"/>
    <p:sldId id="338" r:id="rId4"/>
    <p:sldId id="543" r:id="rId5"/>
    <p:sldId id="544" r:id="rId6"/>
    <p:sldId id="545" r:id="rId7"/>
    <p:sldId id="546" r:id="rId8"/>
    <p:sldId id="566" r:id="rId9"/>
    <p:sldId id="547" r:id="rId10"/>
    <p:sldId id="572" r:id="rId11"/>
    <p:sldId id="548" r:id="rId12"/>
    <p:sldId id="549" r:id="rId13"/>
    <p:sldId id="550" r:id="rId14"/>
    <p:sldId id="551" r:id="rId15"/>
    <p:sldId id="559" r:id="rId16"/>
    <p:sldId id="569" r:id="rId17"/>
    <p:sldId id="532" r:id="rId18"/>
    <p:sldId id="533" r:id="rId19"/>
    <p:sldId id="539" r:id="rId20"/>
    <p:sldId id="562" r:id="rId21"/>
    <p:sldId id="534" r:id="rId22"/>
    <p:sldId id="563" r:id="rId23"/>
    <p:sldId id="556" r:id="rId24"/>
    <p:sldId id="535" r:id="rId25"/>
    <p:sldId id="564" r:id="rId26"/>
    <p:sldId id="565" r:id="rId27"/>
    <p:sldId id="537" r:id="rId28"/>
    <p:sldId id="540" r:id="rId29"/>
    <p:sldId id="541" r:id="rId30"/>
    <p:sldId id="542" r:id="rId31"/>
    <p:sldId id="538" r:id="rId32"/>
    <p:sldId id="558" r:id="rId33"/>
    <p:sldId id="557" r:id="rId34"/>
    <p:sldId id="459" r:id="rId35"/>
    <p:sldId id="460" r:id="rId36"/>
    <p:sldId id="509" r:id="rId37"/>
    <p:sldId id="510" r:id="rId38"/>
    <p:sldId id="511" r:id="rId39"/>
    <p:sldId id="393" r:id="rId40"/>
    <p:sldId id="394" r:id="rId41"/>
    <p:sldId id="395" r:id="rId42"/>
    <p:sldId id="482" r:id="rId43"/>
    <p:sldId id="396" r:id="rId44"/>
    <p:sldId id="397" r:id="rId45"/>
    <p:sldId id="477" r:id="rId46"/>
    <p:sldId id="399" r:id="rId47"/>
    <p:sldId id="481" r:id="rId48"/>
    <p:sldId id="398" r:id="rId49"/>
    <p:sldId id="400" r:id="rId50"/>
    <p:sldId id="426" r:id="rId51"/>
    <p:sldId id="401" r:id="rId52"/>
    <p:sldId id="483" r:id="rId53"/>
    <p:sldId id="570" r:id="rId54"/>
    <p:sldId id="571" r:id="rId55"/>
    <p:sldId id="573" r:id="rId56"/>
    <p:sldId id="424" r:id="rId57"/>
  </p:sldIdLst>
  <p:sldSz cx="11879263" cy="7921625"/>
  <p:notesSz cx="7099300" cy="10234613"/>
  <p:custDataLst>
    <p:tags r:id="rId60"/>
  </p:custDataLst>
  <p:defaultTextStyle>
    <a:defPPr>
      <a:defRPr lang="en-US"/>
    </a:defPPr>
    <a:lvl1pPr algn="ctr" rtl="0" fontAlgn="base">
      <a:spcBef>
        <a:spcPct val="0"/>
      </a:spcBef>
      <a:spcAft>
        <a:spcPct val="0"/>
      </a:spcAft>
      <a:defRPr sz="1500" kern="1200">
        <a:solidFill>
          <a:schemeClr val="tx2"/>
        </a:solidFill>
        <a:latin typeface="Tempus Sans ITC" pitchFamily="82" charset="0"/>
        <a:ea typeface="+mn-ea"/>
        <a:cs typeface="+mn-cs"/>
      </a:defRPr>
    </a:lvl1pPr>
    <a:lvl2pPr marL="565561" algn="ctr" rtl="0" fontAlgn="base">
      <a:spcBef>
        <a:spcPct val="0"/>
      </a:spcBef>
      <a:spcAft>
        <a:spcPct val="0"/>
      </a:spcAft>
      <a:defRPr sz="1500" kern="1200">
        <a:solidFill>
          <a:schemeClr val="tx2"/>
        </a:solidFill>
        <a:latin typeface="Tempus Sans ITC" pitchFamily="82" charset="0"/>
        <a:ea typeface="+mn-ea"/>
        <a:cs typeface="+mn-cs"/>
      </a:defRPr>
    </a:lvl2pPr>
    <a:lvl3pPr marL="1131126" algn="ctr" rtl="0" fontAlgn="base">
      <a:spcBef>
        <a:spcPct val="0"/>
      </a:spcBef>
      <a:spcAft>
        <a:spcPct val="0"/>
      </a:spcAft>
      <a:defRPr sz="1500" kern="1200">
        <a:solidFill>
          <a:schemeClr val="tx2"/>
        </a:solidFill>
        <a:latin typeface="Tempus Sans ITC" pitchFamily="82" charset="0"/>
        <a:ea typeface="+mn-ea"/>
        <a:cs typeface="+mn-cs"/>
      </a:defRPr>
    </a:lvl3pPr>
    <a:lvl4pPr marL="1696685" algn="ctr" rtl="0" fontAlgn="base">
      <a:spcBef>
        <a:spcPct val="0"/>
      </a:spcBef>
      <a:spcAft>
        <a:spcPct val="0"/>
      </a:spcAft>
      <a:defRPr sz="1500" kern="1200">
        <a:solidFill>
          <a:schemeClr val="tx2"/>
        </a:solidFill>
        <a:latin typeface="Tempus Sans ITC" pitchFamily="82" charset="0"/>
        <a:ea typeface="+mn-ea"/>
        <a:cs typeface="+mn-cs"/>
      </a:defRPr>
    </a:lvl4pPr>
    <a:lvl5pPr marL="2262251" algn="ctr" rtl="0" fontAlgn="base">
      <a:spcBef>
        <a:spcPct val="0"/>
      </a:spcBef>
      <a:spcAft>
        <a:spcPct val="0"/>
      </a:spcAft>
      <a:defRPr sz="1500" kern="1200">
        <a:solidFill>
          <a:schemeClr val="tx2"/>
        </a:solidFill>
        <a:latin typeface="Tempus Sans ITC" pitchFamily="82" charset="0"/>
        <a:ea typeface="+mn-ea"/>
        <a:cs typeface="+mn-cs"/>
      </a:defRPr>
    </a:lvl5pPr>
    <a:lvl6pPr marL="2827813" algn="l" defTabSz="1131126" rtl="0" eaLnBrk="1" latinLnBrk="0" hangingPunct="1">
      <a:defRPr sz="1500" kern="1200">
        <a:solidFill>
          <a:schemeClr val="tx2"/>
        </a:solidFill>
        <a:latin typeface="Tempus Sans ITC" pitchFamily="82" charset="0"/>
        <a:ea typeface="+mn-ea"/>
        <a:cs typeface="+mn-cs"/>
      </a:defRPr>
    </a:lvl6pPr>
    <a:lvl7pPr marL="3393374" algn="l" defTabSz="1131126" rtl="0" eaLnBrk="1" latinLnBrk="0" hangingPunct="1">
      <a:defRPr sz="1500" kern="1200">
        <a:solidFill>
          <a:schemeClr val="tx2"/>
        </a:solidFill>
        <a:latin typeface="Tempus Sans ITC" pitchFamily="82" charset="0"/>
        <a:ea typeface="+mn-ea"/>
        <a:cs typeface="+mn-cs"/>
      </a:defRPr>
    </a:lvl7pPr>
    <a:lvl8pPr marL="3958938" algn="l" defTabSz="1131126" rtl="0" eaLnBrk="1" latinLnBrk="0" hangingPunct="1">
      <a:defRPr sz="1500" kern="1200">
        <a:solidFill>
          <a:schemeClr val="tx2"/>
        </a:solidFill>
        <a:latin typeface="Tempus Sans ITC" pitchFamily="82" charset="0"/>
        <a:ea typeface="+mn-ea"/>
        <a:cs typeface="+mn-cs"/>
      </a:defRPr>
    </a:lvl8pPr>
    <a:lvl9pPr marL="4524504" algn="l" defTabSz="1131126" rtl="0" eaLnBrk="1" latinLnBrk="0" hangingPunct="1">
      <a:defRPr sz="1500" kern="1200">
        <a:solidFill>
          <a:schemeClr val="tx2"/>
        </a:solidFill>
        <a:latin typeface="Tempus Sans ITC" pitchFamily="82" charset="0"/>
        <a:ea typeface="+mn-ea"/>
        <a:cs typeface="+mn-cs"/>
      </a:defRPr>
    </a:lvl9pPr>
  </p:defaultTextStyle>
  <p:extLst>
    <p:ext uri="{EFAFB233-063F-42B5-8137-9DF3F51BA10A}">
      <p15:sldGuideLst xmlns:p15="http://schemas.microsoft.com/office/powerpoint/2012/main">
        <p15:guide id="1" orient="horz" pos="2495">
          <p15:clr>
            <a:srgbClr val="A4A3A4"/>
          </p15:clr>
        </p15:guide>
        <p15:guide id="2" pos="3742">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notes" scaleToFitPaper="1"/>
  <p:showPr showNarration="1">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CC9900"/>
    <a:srgbClr val="FFFF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578"/>
    <p:restoredTop sz="74830" autoAdjust="0"/>
  </p:normalViewPr>
  <p:slideViewPr>
    <p:cSldViewPr>
      <p:cViewPr varScale="1">
        <p:scale>
          <a:sx n="81" d="100"/>
          <a:sy n="81" d="100"/>
        </p:scale>
        <p:origin x="2680" y="192"/>
      </p:cViewPr>
      <p:guideLst>
        <p:guide orient="horz" pos="2495"/>
        <p:guide pos="3742"/>
      </p:guideLst>
    </p:cSldViewPr>
  </p:slideViewPr>
  <p:notesTextViewPr>
    <p:cViewPr>
      <p:scale>
        <a:sx n="125" d="100"/>
        <a:sy n="125" d="100"/>
      </p:scale>
      <p:origin x="0" y="0"/>
    </p:cViewPr>
  </p:notesTextViewPr>
  <p:sorterViewPr>
    <p:cViewPr>
      <p:scale>
        <a:sx n="100" d="100"/>
        <a:sy n="100" d="100"/>
      </p:scale>
      <p:origin x="0" y="24221"/>
    </p:cViewPr>
  </p:sorterViewPr>
  <p:notesViewPr>
    <p:cSldViewPr>
      <p:cViewPr varScale="1">
        <p:scale>
          <a:sx n="86" d="100"/>
          <a:sy n="86" d="100"/>
        </p:scale>
        <p:origin x="4504" y="23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5570" name="Rectangle 2"/>
          <p:cNvSpPr>
            <a:spLocks noGrp="1" noChangeArrowheads="1"/>
          </p:cNvSpPr>
          <p:nvPr>
            <p:ph type="hdr" sz="quarter"/>
          </p:nvPr>
        </p:nvSpPr>
        <p:spPr bwMode="auto">
          <a:xfrm>
            <a:off x="0" y="0"/>
            <a:ext cx="3076363" cy="510332"/>
          </a:xfrm>
          <a:prstGeom prst="rect">
            <a:avLst/>
          </a:prstGeom>
          <a:noFill/>
          <a:ln w="9525">
            <a:noFill/>
            <a:miter lim="800000"/>
            <a:headEnd/>
            <a:tailEnd/>
          </a:ln>
          <a:effectLst/>
        </p:spPr>
        <p:txBody>
          <a:bodyPr vert="horz" wrap="square" lIns="97335" tIns="48668" rIns="97335" bIns="48668" numCol="1" anchor="t" anchorCtr="0" compatLnSpc="1">
            <a:prstTxWarp prst="textNoShape">
              <a:avLst/>
            </a:prstTxWarp>
          </a:bodyPr>
          <a:lstStyle>
            <a:lvl1pPr algn="l" defTabSz="972546">
              <a:defRPr sz="1100">
                <a:solidFill>
                  <a:schemeClr val="tx1"/>
                </a:solidFill>
                <a:latin typeface="Arial" charset="0"/>
              </a:defRPr>
            </a:lvl1pPr>
          </a:lstStyle>
          <a:p>
            <a:endParaRPr lang="en-US"/>
          </a:p>
        </p:txBody>
      </p:sp>
      <p:sp>
        <p:nvSpPr>
          <p:cNvPr id="365571" name="Rectangle 3"/>
          <p:cNvSpPr>
            <a:spLocks noGrp="1" noChangeArrowheads="1"/>
          </p:cNvSpPr>
          <p:nvPr>
            <p:ph type="dt" sz="quarter" idx="1"/>
          </p:nvPr>
        </p:nvSpPr>
        <p:spPr bwMode="auto">
          <a:xfrm>
            <a:off x="4021294" y="0"/>
            <a:ext cx="3076363" cy="510332"/>
          </a:xfrm>
          <a:prstGeom prst="rect">
            <a:avLst/>
          </a:prstGeom>
          <a:noFill/>
          <a:ln w="9525">
            <a:noFill/>
            <a:miter lim="800000"/>
            <a:headEnd/>
            <a:tailEnd/>
          </a:ln>
          <a:effectLst/>
        </p:spPr>
        <p:txBody>
          <a:bodyPr vert="horz" wrap="square" lIns="97335" tIns="48668" rIns="97335" bIns="48668" numCol="1" anchor="t" anchorCtr="0" compatLnSpc="1">
            <a:prstTxWarp prst="textNoShape">
              <a:avLst/>
            </a:prstTxWarp>
          </a:bodyPr>
          <a:lstStyle>
            <a:lvl1pPr algn="r" defTabSz="972546">
              <a:defRPr sz="1100">
                <a:solidFill>
                  <a:schemeClr val="tx1"/>
                </a:solidFill>
                <a:latin typeface="Arial" charset="0"/>
              </a:defRPr>
            </a:lvl1pPr>
          </a:lstStyle>
          <a:p>
            <a:endParaRPr lang="en-US"/>
          </a:p>
        </p:txBody>
      </p:sp>
      <p:sp>
        <p:nvSpPr>
          <p:cNvPr id="365572" name="Rectangle 4"/>
          <p:cNvSpPr>
            <a:spLocks noGrp="1" noChangeArrowheads="1"/>
          </p:cNvSpPr>
          <p:nvPr>
            <p:ph type="ftr" sz="quarter" idx="2"/>
          </p:nvPr>
        </p:nvSpPr>
        <p:spPr bwMode="auto">
          <a:xfrm>
            <a:off x="0" y="9722534"/>
            <a:ext cx="3076363" cy="510332"/>
          </a:xfrm>
          <a:prstGeom prst="rect">
            <a:avLst/>
          </a:prstGeom>
          <a:noFill/>
          <a:ln w="9525">
            <a:noFill/>
            <a:miter lim="800000"/>
            <a:headEnd/>
            <a:tailEnd/>
          </a:ln>
          <a:effectLst/>
        </p:spPr>
        <p:txBody>
          <a:bodyPr vert="horz" wrap="square" lIns="97335" tIns="48668" rIns="97335" bIns="48668" numCol="1" anchor="b" anchorCtr="0" compatLnSpc="1">
            <a:prstTxWarp prst="textNoShape">
              <a:avLst/>
            </a:prstTxWarp>
          </a:bodyPr>
          <a:lstStyle>
            <a:lvl1pPr algn="l" defTabSz="972546">
              <a:defRPr sz="1100">
                <a:solidFill>
                  <a:schemeClr val="tx1"/>
                </a:solidFill>
                <a:latin typeface="Arial" charset="0"/>
              </a:defRPr>
            </a:lvl1pPr>
          </a:lstStyle>
          <a:p>
            <a:endParaRPr lang="en-US"/>
          </a:p>
        </p:txBody>
      </p:sp>
      <p:sp>
        <p:nvSpPr>
          <p:cNvPr id="365573" name="Rectangle 5"/>
          <p:cNvSpPr>
            <a:spLocks noGrp="1" noChangeArrowheads="1"/>
          </p:cNvSpPr>
          <p:nvPr>
            <p:ph type="sldNum" sz="quarter" idx="3"/>
          </p:nvPr>
        </p:nvSpPr>
        <p:spPr bwMode="auto">
          <a:xfrm>
            <a:off x="4021294" y="9722534"/>
            <a:ext cx="3076363" cy="510332"/>
          </a:xfrm>
          <a:prstGeom prst="rect">
            <a:avLst/>
          </a:prstGeom>
          <a:noFill/>
          <a:ln w="9525">
            <a:noFill/>
            <a:miter lim="800000"/>
            <a:headEnd/>
            <a:tailEnd/>
          </a:ln>
          <a:effectLst/>
        </p:spPr>
        <p:txBody>
          <a:bodyPr vert="horz" wrap="square" lIns="97335" tIns="48668" rIns="97335" bIns="48668" numCol="1" anchor="b" anchorCtr="0" compatLnSpc="1">
            <a:prstTxWarp prst="textNoShape">
              <a:avLst/>
            </a:prstTxWarp>
          </a:bodyPr>
          <a:lstStyle>
            <a:lvl1pPr algn="r" defTabSz="972546">
              <a:defRPr sz="1100">
                <a:solidFill>
                  <a:schemeClr val="tx1"/>
                </a:solidFill>
                <a:latin typeface="Arial" charset="0"/>
              </a:defRPr>
            </a:lvl1pPr>
          </a:lstStyle>
          <a:p>
            <a:fld id="{2D8CA0BC-0227-4EC0-BFD0-03DE60C18AD2}" type="slidenum">
              <a:rPr lang="en-US"/>
              <a:pPr/>
              <a:t>‹#›</a:t>
            </a:fld>
            <a:endParaRPr lang="en-US"/>
          </a:p>
        </p:txBody>
      </p:sp>
    </p:spTree>
    <p:extLst>
      <p:ext uri="{BB962C8B-B14F-4D97-AF65-F5344CB8AC3E}">
        <p14:creationId xmlns:p14="http://schemas.microsoft.com/office/powerpoint/2010/main" val="27097454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8050" name="Rectangle 2"/>
          <p:cNvSpPr>
            <a:spLocks noGrp="1" noChangeArrowheads="1"/>
          </p:cNvSpPr>
          <p:nvPr>
            <p:ph type="hdr" sz="quarter"/>
          </p:nvPr>
        </p:nvSpPr>
        <p:spPr bwMode="auto">
          <a:xfrm>
            <a:off x="0" y="0"/>
            <a:ext cx="3076363" cy="512081"/>
          </a:xfrm>
          <a:prstGeom prst="rect">
            <a:avLst/>
          </a:prstGeom>
          <a:noFill/>
          <a:ln w="9525">
            <a:noFill/>
            <a:miter lim="800000"/>
            <a:headEnd/>
            <a:tailEnd/>
          </a:ln>
          <a:effectLst/>
        </p:spPr>
        <p:txBody>
          <a:bodyPr vert="horz" wrap="square" lIns="98434" tIns="49217" rIns="98434" bIns="49217" numCol="1" anchor="t" anchorCtr="0" compatLnSpc="1">
            <a:prstTxWarp prst="textNoShape">
              <a:avLst/>
            </a:prstTxWarp>
          </a:bodyPr>
          <a:lstStyle>
            <a:lvl1pPr algn="l" defTabSz="986172">
              <a:defRPr sz="1100">
                <a:solidFill>
                  <a:schemeClr val="tx1"/>
                </a:solidFill>
                <a:latin typeface="Arial" charset="0"/>
              </a:defRPr>
            </a:lvl1pPr>
          </a:lstStyle>
          <a:p>
            <a:endParaRPr lang="en-US"/>
          </a:p>
        </p:txBody>
      </p:sp>
      <p:sp>
        <p:nvSpPr>
          <p:cNvPr id="258051" name="Rectangle 3"/>
          <p:cNvSpPr>
            <a:spLocks noGrp="1" noChangeArrowheads="1"/>
          </p:cNvSpPr>
          <p:nvPr>
            <p:ph type="dt" idx="1"/>
          </p:nvPr>
        </p:nvSpPr>
        <p:spPr bwMode="auto">
          <a:xfrm>
            <a:off x="4021294" y="0"/>
            <a:ext cx="3076363" cy="512081"/>
          </a:xfrm>
          <a:prstGeom prst="rect">
            <a:avLst/>
          </a:prstGeom>
          <a:noFill/>
          <a:ln w="9525">
            <a:noFill/>
            <a:miter lim="800000"/>
            <a:headEnd/>
            <a:tailEnd/>
          </a:ln>
          <a:effectLst/>
        </p:spPr>
        <p:txBody>
          <a:bodyPr vert="horz" wrap="square" lIns="98434" tIns="49217" rIns="98434" bIns="49217" numCol="1" anchor="t" anchorCtr="0" compatLnSpc="1">
            <a:prstTxWarp prst="textNoShape">
              <a:avLst/>
            </a:prstTxWarp>
          </a:bodyPr>
          <a:lstStyle>
            <a:lvl1pPr algn="r" defTabSz="986172">
              <a:defRPr sz="1100">
                <a:solidFill>
                  <a:schemeClr val="tx1"/>
                </a:solidFill>
                <a:latin typeface="Arial" charset="0"/>
              </a:defRPr>
            </a:lvl1pPr>
          </a:lstStyle>
          <a:p>
            <a:endParaRPr lang="en-US"/>
          </a:p>
        </p:txBody>
      </p:sp>
      <p:sp>
        <p:nvSpPr>
          <p:cNvPr id="258052" name="Rectangle 4"/>
          <p:cNvSpPr>
            <a:spLocks noGrp="1" noRot="1" noChangeAspect="1" noChangeArrowheads="1" noTextEdit="1"/>
          </p:cNvSpPr>
          <p:nvPr>
            <p:ph type="sldImg" idx="2"/>
          </p:nvPr>
        </p:nvSpPr>
        <p:spPr bwMode="auto">
          <a:xfrm>
            <a:off x="674688" y="766763"/>
            <a:ext cx="5754687" cy="3838575"/>
          </a:xfrm>
          <a:prstGeom prst="rect">
            <a:avLst/>
          </a:prstGeom>
          <a:noFill/>
          <a:ln w="9525">
            <a:solidFill>
              <a:srgbClr val="000000"/>
            </a:solidFill>
            <a:miter lim="800000"/>
            <a:headEnd/>
            <a:tailEnd/>
          </a:ln>
          <a:effectLst/>
        </p:spPr>
      </p:sp>
      <p:sp>
        <p:nvSpPr>
          <p:cNvPr id="258053" name="Rectangle 5"/>
          <p:cNvSpPr>
            <a:spLocks noGrp="1" noChangeArrowheads="1"/>
          </p:cNvSpPr>
          <p:nvPr>
            <p:ph type="body" sz="quarter" idx="3"/>
          </p:nvPr>
        </p:nvSpPr>
        <p:spPr bwMode="auto">
          <a:xfrm>
            <a:off x="711576" y="4862142"/>
            <a:ext cx="5676153" cy="4605227"/>
          </a:xfrm>
          <a:prstGeom prst="rect">
            <a:avLst/>
          </a:prstGeom>
          <a:noFill/>
          <a:ln w="9525">
            <a:noFill/>
            <a:miter lim="800000"/>
            <a:headEnd/>
            <a:tailEnd/>
          </a:ln>
          <a:effectLst/>
        </p:spPr>
        <p:txBody>
          <a:bodyPr vert="horz" wrap="square" lIns="98434" tIns="49217" rIns="98434" bIns="49217"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58054" name="Rectangle 6"/>
          <p:cNvSpPr>
            <a:spLocks noGrp="1" noChangeArrowheads="1"/>
          </p:cNvSpPr>
          <p:nvPr>
            <p:ph type="ftr" sz="quarter" idx="4"/>
          </p:nvPr>
        </p:nvSpPr>
        <p:spPr bwMode="auto">
          <a:xfrm>
            <a:off x="0" y="9720785"/>
            <a:ext cx="3076363" cy="512081"/>
          </a:xfrm>
          <a:prstGeom prst="rect">
            <a:avLst/>
          </a:prstGeom>
          <a:noFill/>
          <a:ln w="9525">
            <a:noFill/>
            <a:miter lim="800000"/>
            <a:headEnd/>
            <a:tailEnd/>
          </a:ln>
          <a:effectLst/>
        </p:spPr>
        <p:txBody>
          <a:bodyPr vert="horz" wrap="square" lIns="98434" tIns="49217" rIns="98434" bIns="49217" numCol="1" anchor="b" anchorCtr="0" compatLnSpc="1">
            <a:prstTxWarp prst="textNoShape">
              <a:avLst/>
            </a:prstTxWarp>
          </a:bodyPr>
          <a:lstStyle>
            <a:lvl1pPr algn="l" defTabSz="986172">
              <a:defRPr sz="1100">
                <a:solidFill>
                  <a:schemeClr val="tx1"/>
                </a:solidFill>
                <a:latin typeface="Arial" charset="0"/>
              </a:defRPr>
            </a:lvl1pPr>
          </a:lstStyle>
          <a:p>
            <a:endParaRPr lang="en-US"/>
          </a:p>
        </p:txBody>
      </p:sp>
      <p:sp>
        <p:nvSpPr>
          <p:cNvPr id="258055" name="Rectangle 7"/>
          <p:cNvSpPr>
            <a:spLocks noGrp="1" noChangeArrowheads="1"/>
          </p:cNvSpPr>
          <p:nvPr>
            <p:ph type="sldNum" sz="quarter" idx="5"/>
          </p:nvPr>
        </p:nvSpPr>
        <p:spPr bwMode="auto">
          <a:xfrm>
            <a:off x="4021294" y="9720785"/>
            <a:ext cx="3076363" cy="512081"/>
          </a:xfrm>
          <a:prstGeom prst="rect">
            <a:avLst/>
          </a:prstGeom>
          <a:noFill/>
          <a:ln w="9525">
            <a:noFill/>
            <a:miter lim="800000"/>
            <a:headEnd/>
            <a:tailEnd/>
          </a:ln>
          <a:effectLst/>
        </p:spPr>
        <p:txBody>
          <a:bodyPr vert="horz" wrap="square" lIns="98434" tIns="49217" rIns="98434" bIns="49217" numCol="1" anchor="b" anchorCtr="0" compatLnSpc="1">
            <a:prstTxWarp prst="textNoShape">
              <a:avLst/>
            </a:prstTxWarp>
          </a:bodyPr>
          <a:lstStyle>
            <a:lvl1pPr algn="r" defTabSz="986172">
              <a:defRPr sz="1100">
                <a:solidFill>
                  <a:schemeClr val="tx1"/>
                </a:solidFill>
                <a:latin typeface="Arial" charset="0"/>
              </a:defRPr>
            </a:lvl1pPr>
          </a:lstStyle>
          <a:p>
            <a:fld id="{E6C47E0B-2958-48CC-BA4E-C350203CF107}" type="slidenum">
              <a:rPr lang="en-US"/>
              <a:pPr/>
              <a:t>‹#›</a:t>
            </a:fld>
            <a:endParaRPr lang="en-US"/>
          </a:p>
        </p:txBody>
      </p:sp>
    </p:spTree>
    <p:extLst>
      <p:ext uri="{BB962C8B-B14F-4D97-AF65-F5344CB8AC3E}">
        <p14:creationId xmlns:p14="http://schemas.microsoft.com/office/powerpoint/2010/main" val="703376269"/>
      </p:ext>
    </p:extLst>
  </p:cSld>
  <p:clrMap bg1="lt1" tx1="dk1" bg2="lt2" tx2="dk2" accent1="accent1" accent2="accent2" accent3="accent3" accent4="accent4" accent5="accent5" accent6="accent6" hlink="hlink" folHlink="folHlink"/>
  <p:hf hdr="0" ftr="0" dt="0"/>
  <p:notesStyle>
    <a:lvl1pPr algn="l" rtl="0" fontAlgn="base">
      <a:spcBef>
        <a:spcPct val="30000"/>
      </a:spcBef>
      <a:spcAft>
        <a:spcPct val="0"/>
      </a:spcAft>
      <a:defRPr sz="1400" kern="1200">
        <a:solidFill>
          <a:schemeClr val="tx1"/>
        </a:solidFill>
        <a:latin typeface="Arial" charset="0"/>
        <a:ea typeface="+mn-ea"/>
        <a:cs typeface="+mn-cs"/>
      </a:defRPr>
    </a:lvl1pPr>
    <a:lvl2pPr marL="565561" algn="l" rtl="0" fontAlgn="base">
      <a:spcBef>
        <a:spcPct val="30000"/>
      </a:spcBef>
      <a:spcAft>
        <a:spcPct val="0"/>
      </a:spcAft>
      <a:defRPr sz="1400" kern="1200">
        <a:solidFill>
          <a:schemeClr val="tx1"/>
        </a:solidFill>
        <a:latin typeface="Arial" charset="0"/>
        <a:ea typeface="+mn-ea"/>
        <a:cs typeface="+mn-cs"/>
      </a:defRPr>
    </a:lvl2pPr>
    <a:lvl3pPr marL="1131126" algn="l" rtl="0" fontAlgn="base">
      <a:spcBef>
        <a:spcPct val="30000"/>
      </a:spcBef>
      <a:spcAft>
        <a:spcPct val="0"/>
      </a:spcAft>
      <a:defRPr sz="1500" kern="1200">
        <a:solidFill>
          <a:schemeClr val="tx1"/>
        </a:solidFill>
        <a:latin typeface="Arial" charset="0"/>
        <a:ea typeface="+mn-ea"/>
        <a:cs typeface="+mn-cs"/>
      </a:defRPr>
    </a:lvl3pPr>
    <a:lvl4pPr marL="1696685" algn="l" rtl="0" fontAlgn="base">
      <a:spcBef>
        <a:spcPct val="30000"/>
      </a:spcBef>
      <a:spcAft>
        <a:spcPct val="0"/>
      </a:spcAft>
      <a:defRPr sz="1500" kern="1200">
        <a:solidFill>
          <a:schemeClr val="tx1"/>
        </a:solidFill>
        <a:latin typeface="Arial" charset="0"/>
        <a:ea typeface="+mn-ea"/>
        <a:cs typeface="+mn-cs"/>
      </a:defRPr>
    </a:lvl4pPr>
    <a:lvl5pPr marL="2262251" algn="l" rtl="0" fontAlgn="base">
      <a:spcBef>
        <a:spcPct val="30000"/>
      </a:spcBef>
      <a:spcAft>
        <a:spcPct val="0"/>
      </a:spcAft>
      <a:defRPr sz="1500" kern="1200">
        <a:solidFill>
          <a:schemeClr val="tx1"/>
        </a:solidFill>
        <a:latin typeface="Arial" charset="0"/>
        <a:ea typeface="+mn-ea"/>
        <a:cs typeface="+mn-cs"/>
      </a:defRPr>
    </a:lvl5pPr>
    <a:lvl6pPr marL="2827813" algn="l" defTabSz="1131126" rtl="0" eaLnBrk="1" latinLnBrk="0" hangingPunct="1">
      <a:defRPr sz="1500" kern="1200">
        <a:solidFill>
          <a:schemeClr val="tx1"/>
        </a:solidFill>
        <a:latin typeface="+mn-lt"/>
        <a:ea typeface="+mn-ea"/>
        <a:cs typeface="+mn-cs"/>
      </a:defRPr>
    </a:lvl6pPr>
    <a:lvl7pPr marL="3393374" algn="l" defTabSz="1131126" rtl="0" eaLnBrk="1" latinLnBrk="0" hangingPunct="1">
      <a:defRPr sz="1500" kern="1200">
        <a:solidFill>
          <a:schemeClr val="tx1"/>
        </a:solidFill>
        <a:latin typeface="+mn-lt"/>
        <a:ea typeface="+mn-ea"/>
        <a:cs typeface="+mn-cs"/>
      </a:defRPr>
    </a:lvl7pPr>
    <a:lvl8pPr marL="3958938" algn="l" defTabSz="1131126" rtl="0" eaLnBrk="1" latinLnBrk="0" hangingPunct="1">
      <a:defRPr sz="1500" kern="1200">
        <a:solidFill>
          <a:schemeClr val="tx1"/>
        </a:solidFill>
        <a:latin typeface="+mn-lt"/>
        <a:ea typeface="+mn-ea"/>
        <a:cs typeface="+mn-cs"/>
      </a:defRPr>
    </a:lvl8pPr>
    <a:lvl9pPr marL="4524504" algn="l" defTabSz="1131126" rtl="0" eaLnBrk="1" latinLnBrk="0" hangingPunct="1">
      <a:defRPr sz="15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www.unece.org/cefact/edifact/welcome.html" TargetMode="External"/><Relationship Id="rId2" Type="http://schemas.openxmlformats.org/officeDocument/2006/relationships/slide" Target="../slides/slide34.xml"/><Relationship Id="rId1" Type="http://schemas.openxmlformats.org/officeDocument/2006/relationships/notesMaster" Target="../notesMasters/notesMaster1.xml"/><Relationship Id="rId4" Type="http://schemas.openxmlformats.org/officeDocument/2006/relationships/hyperlink" Target="https://fib-dm.com/finance-ontology-transform-data-model/" TargetMode="Externa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6C47E0B-2958-48CC-BA4E-C350203CF107}" type="slidenum">
              <a:rPr lang="en-US" smtClean="0"/>
              <a:pPr/>
              <a:t>1</a:t>
            </a:fld>
            <a:endParaRPr lang="en-US"/>
          </a:p>
        </p:txBody>
      </p:sp>
    </p:spTree>
    <p:extLst>
      <p:ext uri="{BB962C8B-B14F-4D97-AF65-F5344CB8AC3E}">
        <p14:creationId xmlns:p14="http://schemas.microsoft.com/office/powerpoint/2010/main" val="41340012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H" dirty="0"/>
              <a:t>This example illustrates of how the loss function forces a separation of the scores of plausible and implausible tuples.</a:t>
            </a:r>
          </a:p>
        </p:txBody>
      </p:sp>
      <p:sp>
        <p:nvSpPr>
          <p:cNvPr id="4" name="Slide Number Placeholder 3"/>
          <p:cNvSpPr>
            <a:spLocks noGrp="1"/>
          </p:cNvSpPr>
          <p:nvPr>
            <p:ph type="sldNum" sz="quarter" idx="5"/>
          </p:nvPr>
        </p:nvSpPr>
        <p:spPr/>
        <p:txBody>
          <a:bodyPr/>
          <a:lstStyle/>
          <a:p>
            <a:fld id="{E6C47E0B-2958-48CC-BA4E-C350203CF107}" type="slidenum">
              <a:rPr lang="en-US" smtClean="0"/>
              <a:pPr/>
              <a:t>10</a:t>
            </a:fld>
            <a:endParaRPr lang="en-US"/>
          </a:p>
        </p:txBody>
      </p:sp>
    </p:spTree>
    <p:extLst>
      <p:ext uri="{BB962C8B-B14F-4D97-AF65-F5344CB8AC3E}">
        <p14:creationId xmlns:p14="http://schemas.microsoft.com/office/powerpoint/2010/main" val="27186826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The generic model described so far can be instantiated using different choices for the plausibility score f. In an early version the plausibility score was computed following the inspiration from the initial observation made for relationships in word embeddings. It introduces a vector </a:t>
                </a:r>
                <a14:m>
                  <m:oMath xmlns:m="http://schemas.openxmlformats.org/officeDocument/2006/math">
                    <m:sSub>
                      <m:sSubPr>
                        <m:ctrlPr>
                          <a:rPr lang="fr-CH" i="1" smtClean="0">
                            <a:latin typeface="Cambria Math" panose="02040503050406030204" pitchFamily="18" charset="0"/>
                          </a:rPr>
                        </m:ctrlPr>
                      </m:sSubPr>
                      <m:e>
                        <m:r>
                          <a:rPr lang="fr-CH" b="1" i="1">
                            <a:latin typeface="Cambria Math" panose="02040503050406030204" pitchFamily="18" charset="0"/>
                          </a:rPr>
                          <m:t>𝒗</m:t>
                        </m:r>
                      </m:e>
                      <m:sub>
                        <m:r>
                          <a:rPr lang="fr-CH" b="0" i="1">
                            <a:latin typeface="Cambria Math" panose="02040503050406030204" pitchFamily="18" charset="0"/>
                          </a:rPr>
                          <m:t>𝑟</m:t>
                        </m:r>
                      </m:sub>
                    </m:sSub>
                  </m:oMath>
                </a14:m>
                <a:r>
                  <a:rPr lang="en-US" dirty="0"/>
                  <a:t> to represent the relationship</a:t>
                </a:r>
                <a:r>
                  <a:rPr lang="en-US" baseline="0" dirty="0"/>
                  <a:t> and compares it to the difference of head and tail entity embedding vectors.</a:t>
                </a:r>
                <a:endParaRPr lang="en-US" dirty="0"/>
              </a:p>
            </p:txBody>
          </p:sp>
        </mc:Choice>
        <mc:Fallback xmlns="">
          <p:sp>
            <p:nvSpPr>
              <p:cNvPr id="3" name="Notes Placeholder 2"/>
              <p:cNvSpPr>
                <a:spLocks noGrp="1"/>
              </p:cNvSpPr>
              <p:nvPr>
                <p:ph type="body" idx="1"/>
              </p:nvPr>
            </p:nvSpPr>
            <p:spPr/>
            <p:txBody>
              <a:bodyPr/>
              <a:lstStyle/>
              <a:p>
                <a:r>
                  <a:rPr lang="en-US"/>
                  <a:t>With the generic model we can instantiate difference concrete approaches for link prediction, depending on the choice of f. One of the initial approaches that was strongly inspired by our initial observation on word embeddings from the beginning. It directly introduces a vector </a:t>
                </a:r>
                <a:r>
                  <a:rPr lang="fr-CH" b="1" i="0">
                    <a:latin typeface="Cambria Math" panose="02040503050406030204" pitchFamily="18" charset="0"/>
                  </a:rPr>
                  <a:t>𝒗_</a:t>
                </a:r>
                <a:r>
                  <a:rPr lang="fr-CH" b="0" i="0">
                    <a:latin typeface="Cambria Math" panose="02040503050406030204" pitchFamily="18" charset="0"/>
                  </a:rPr>
                  <a:t>𝑟</a:t>
                </a:r>
                <a:r>
                  <a:rPr lang="en-US"/>
                  <a:t> that represents</a:t>
                </a:r>
                <a:r>
                  <a:rPr lang="en-US" baseline="0"/>
                  <a:t> the linear transformation corresponding to a relationship, and mapping the head and tail into the same (low-dimensional) vector space.</a:t>
                </a:r>
              </a:p>
              <a:p>
                <a:r>
                  <a:rPr lang="en-US" baseline="0"/>
                  <a:t>The mappings from the entities and relationships to the latent space are performed (as in word embeddings) using embedding matrices, which constitute the model parameters that have to be learnt using SGD.</a:t>
                </a:r>
                <a:endParaRPr lang="en-US"/>
              </a:p>
            </p:txBody>
          </p:sp>
        </mc:Fallback>
      </mc:AlternateContent>
      <p:sp>
        <p:nvSpPr>
          <p:cNvPr id="4" name="Slide Number Placeholder 3"/>
          <p:cNvSpPr>
            <a:spLocks noGrp="1"/>
          </p:cNvSpPr>
          <p:nvPr>
            <p:ph type="sldNum" sz="quarter" idx="5"/>
          </p:nvPr>
        </p:nvSpPr>
        <p:spPr/>
        <p:txBody>
          <a:bodyPr/>
          <a:lstStyle/>
          <a:p>
            <a:fld id="{E6C47E0B-2958-48CC-BA4E-C350203CF107}" type="slidenum">
              <a:rPr lang="en-US"/>
              <a:pPr/>
              <a:t>11</a:t>
            </a:fld>
            <a:endParaRPr lang="en-US"/>
          </a:p>
        </p:txBody>
      </p:sp>
    </p:spTree>
    <p:extLst>
      <p:ext uri="{BB962C8B-B14F-4D97-AF65-F5344CB8AC3E}">
        <p14:creationId xmlns:p14="http://schemas.microsoft.com/office/powerpoint/2010/main" val="25086587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SGD algorithm proceeds as follows. First the vectors are initialized with random values (the choice is motivated by empirical findings from neural network training. In the published paper c = 6). Then in every iteration a triple (or several triples are randomly chosen). Negative samples are generated by randomly replacing head or tail (not both). The update of the embeddings is performed as usual by computing the differential of the loss function. Entity vectors are normalized to 1 in every iteration (this avoids the model to find a trivial solution).</a:t>
            </a:r>
          </a:p>
        </p:txBody>
      </p:sp>
      <p:sp>
        <p:nvSpPr>
          <p:cNvPr id="4" name="Slide Number Placeholder 3"/>
          <p:cNvSpPr>
            <a:spLocks noGrp="1"/>
          </p:cNvSpPr>
          <p:nvPr>
            <p:ph type="sldNum" sz="quarter" idx="5"/>
          </p:nvPr>
        </p:nvSpPr>
        <p:spPr/>
        <p:txBody>
          <a:bodyPr/>
          <a:lstStyle/>
          <a:p>
            <a:fld id="{E6C47E0B-2958-48CC-BA4E-C350203CF107}" type="slidenum">
              <a:rPr lang="en-US"/>
              <a:pPr/>
              <a:t>12</a:t>
            </a:fld>
            <a:endParaRPr lang="en-US"/>
          </a:p>
        </p:txBody>
      </p:sp>
    </p:spTree>
    <p:extLst>
      <p:ext uri="{BB962C8B-B14F-4D97-AF65-F5344CB8AC3E}">
        <p14:creationId xmlns:p14="http://schemas.microsoft.com/office/powerpoint/2010/main" val="24103706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qualitative results show that the method works reasonably well. The bold phrases are the correct predictions. However, given that the knowledge base used for evaluation is incomplete, it is possible that also other predictions are meaningful, like the ones highlighted in italic.</a:t>
            </a:r>
          </a:p>
        </p:txBody>
      </p:sp>
      <p:sp>
        <p:nvSpPr>
          <p:cNvPr id="4" name="Slide Number Placeholder 3"/>
          <p:cNvSpPr>
            <a:spLocks noGrp="1"/>
          </p:cNvSpPr>
          <p:nvPr>
            <p:ph type="sldNum" sz="quarter" idx="5"/>
          </p:nvPr>
        </p:nvSpPr>
        <p:spPr/>
        <p:txBody>
          <a:bodyPr/>
          <a:lstStyle/>
          <a:p>
            <a:fld id="{E6C47E0B-2958-48CC-BA4E-C350203CF107}" type="slidenum">
              <a:rPr lang="en-US"/>
              <a:pPr/>
              <a:t>13</a:t>
            </a:fld>
            <a:endParaRPr lang="en-US"/>
          </a:p>
        </p:txBody>
      </p:sp>
    </p:spTree>
    <p:extLst>
      <p:ext uri="{BB962C8B-B14F-4D97-AF65-F5344CB8AC3E}">
        <p14:creationId xmlns:p14="http://schemas.microsoft.com/office/powerpoint/2010/main" val="23249245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dirty="0" err="1"/>
              <a:t>TransE</a:t>
            </a:r>
            <a:r>
              <a:rPr lang="en-US" dirty="0"/>
              <a:t> method is only one example of numerous methods that have been in the meanwhile proposed to tackle the link prediction problem. In the meantime, also transformer models are used for this task.</a:t>
            </a:r>
          </a:p>
        </p:txBody>
      </p:sp>
      <p:sp>
        <p:nvSpPr>
          <p:cNvPr id="4" name="Slide Number Placeholder 3"/>
          <p:cNvSpPr>
            <a:spLocks noGrp="1"/>
          </p:cNvSpPr>
          <p:nvPr>
            <p:ph type="sldNum" sz="quarter" idx="5"/>
          </p:nvPr>
        </p:nvSpPr>
        <p:spPr/>
        <p:txBody>
          <a:bodyPr/>
          <a:lstStyle/>
          <a:p>
            <a:fld id="{E6C47E0B-2958-48CC-BA4E-C350203CF107}" type="slidenum">
              <a:rPr lang="en-US"/>
              <a:pPr/>
              <a:t>14</a:t>
            </a:fld>
            <a:endParaRPr lang="en-US"/>
          </a:p>
        </p:txBody>
      </p:sp>
    </p:spTree>
    <p:extLst>
      <p:ext uri="{BB962C8B-B14F-4D97-AF65-F5344CB8AC3E}">
        <p14:creationId xmlns:p14="http://schemas.microsoft.com/office/powerpoint/2010/main" val="21397207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second inference task in knowledge bases, after entities have been disambiguated, is to assign to the entities correct attribute values. For discrete attributes this problem can be understood as a classification problem. This question has, for example, been studied for classifying users in a social network with respect to their stance or emotion towards a specific topic.</a:t>
            </a:r>
          </a:p>
          <a:p>
            <a:endParaRPr lang="en-US" dirty="0"/>
          </a:p>
          <a:p>
            <a:r>
              <a:rPr lang="en-US" dirty="0"/>
              <a:t>In the case of emotion analysis there exists typically indications of emotions, e.g., in the form of the use of emoticons or specific hashtags. However, only few users are using those.</a:t>
            </a:r>
          </a:p>
        </p:txBody>
      </p:sp>
      <p:sp>
        <p:nvSpPr>
          <p:cNvPr id="4" name="Slide Number Placeholder 3"/>
          <p:cNvSpPr>
            <a:spLocks noGrp="1"/>
          </p:cNvSpPr>
          <p:nvPr>
            <p:ph type="sldNum" sz="quarter" idx="5"/>
          </p:nvPr>
        </p:nvSpPr>
        <p:spPr/>
        <p:txBody>
          <a:bodyPr/>
          <a:lstStyle/>
          <a:p>
            <a:fld id="{E6C47E0B-2958-48CC-BA4E-C350203CF107}" type="slidenum">
              <a:rPr lang="en-US"/>
              <a:pPr/>
              <a:t>17</a:t>
            </a:fld>
            <a:endParaRPr lang="en-US"/>
          </a:p>
        </p:txBody>
      </p:sp>
    </p:spTree>
    <p:extLst>
      <p:ext uri="{BB962C8B-B14F-4D97-AF65-F5344CB8AC3E}">
        <p14:creationId xmlns:p14="http://schemas.microsoft.com/office/powerpoint/2010/main" val="30329017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many cases nodes that are connected by edges in a knowledge graph or as well in a social network, share properties. In social networks this is quite apparent. People that are connected through social links (e..g follower, friend, retweet, reply etc) are in general more likely to share opinions than those that are not. Is it possible to exploit this property to predict the attributes (respectively class lables) for those users that have none? </a:t>
            </a:r>
          </a:p>
        </p:txBody>
      </p:sp>
      <p:sp>
        <p:nvSpPr>
          <p:cNvPr id="4" name="Slide Number Placeholder 3"/>
          <p:cNvSpPr>
            <a:spLocks noGrp="1"/>
          </p:cNvSpPr>
          <p:nvPr>
            <p:ph type="sldNum" sz="quarter" idx="5"/>
          </p:nvPr>
        </p:nvSpPr>
        <p:spPr/>
        <p:txBody>
          <a:bodyPr/>
          <a:lstStyle/>
          <a:p>
            <a:fld id="{E6C47E0B-2958-48CC-BA4E-C350203CF107}" type="slidenum">
              <a:rPr lang="en-US"/>
              <a:pPr/>
              <a:t>18</a:t>
            </a:fld>
            <a:endParaRPr lang="en-US"/>
          </a:p>
        </p:txBody>
      </p:sp>
    </p:spTree>
    <p:extLst>
      <p:ext uri="{BB962C8B-B14F-4D97-AF65-F5344CB8AC3E}">
        <p14:creationId xmlns:p14="http://schemas.microsoft.com/office/powerpoint/2010/main" val="21132952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a:t>We consider the following model. A graph with vertices that can have either a label from a set L, or a label unknown. The edges are all undirected and unweighted. The model and approach can be extended for directed graphs with weighted edges.</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a:p>
          <a:p>
            <a:pPr marL="0" marR="0" lvl="0" indent="0" algn="l" defTabSz="914400" rtl="0" eaLnBrk="1" fontAlgn="base" latinLnBrk="0" hangingPunct="1">
              <a:lnSpc>
                <a:spcPct val="100000"/>
              </a:lnSpc>
              <a:spcBef>
                <a:spcPct val="30000"/>
              </a:spcBef>
              <a:spcAft>
                <a:spcPct val="0"/>
              </a:spcAft>
              <a:buClrTx/>
              <a:buSzTx/>
              <a:buFontTx/>
              <a:buNone/>
              <a:tabLst/>
              <a:defRPr/>
            </a:pPr>
            <a:r>
              <a:rPr lang="en-US"/>
              <a:t>We associate with vertices probability distributions that represent our knowledge about the assignment of a label. For all vertices we will compute an inferred probability distribution. </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a:p>
        </p:txBody>
      </p:sp>
      <p:sp>
        <p:nvSpPr>
          <p:cNvPr id="4" name="Slide Number Placeholder 3"/>
          <p:cNvSpPr>
            <a:spLocks noGrp="1"/>
          </p:cNvSpPr>
          <p:nvPr>
            <p:ph type="sldNum" sz="quarter" idx="5"/>
          </p:nvPr>
        </p:nvSpPr>
        <p:spPr/>
        <p:txBody>
          <a:bodyPr/>
          <a:lstStyle/>
          <a:p>
            <a:fld id="{E6C47E0B-2958-48CC-BA4E-C350203CF107}" type="slidenum">
              <a:rPr lang="en-US"/>
              <a:pPr/>
              <a:t>19</a:t>
            </a:fld>
            <a:endParaRPr lang="en-US"/>
          </a:p>
        </p:txBody>
      </p:sp>
    </p:spTree>
    <p:extLst>
      <p:ext uri="{BB962C8B-B14F-4D97-AF65-F5344CB8AC3E}">
        <p14:creationId xmlns:p14="http://schemas.microsoft.com/office/powerpoint/2010/main" val="28193213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H" dirty="0"/>
              <a:t>This example shows of how the probabilities of the labels, or the value unknown are initially distributed.</a:t>
            </a:r>
          </a:p>
        </p:txBody>
      </p:sp>
      <p:sp>
        <p:nvSpPr>
          <p:cNvPr id="4" name="Slide Number Placeholder 3"/>
          <p:cNvSpPr>
            <a:spLocks noGrp="1"/>
          </p:cNvSpPr>
          <p:nvPr>
            <p:ph type="sldNum" sz="quarter" idx="5"/>
          </p:nvPr>
        </p:nvSpPr>
        <p:spPr/>
        <p:txBody>
          <a:bodyPr/>
          <a:lstStyle/>
          <a:p>
            <a:fld id="{E6C47E0B-2958-48CC-BA4E-C350203CF107}" type="slidenum">
              <a:rPr lang="en-US" smtClean="0"/>
              <a:pPr/>
              <a:t>20</a:t>
            </a:fld>
            <a:endParaRPr lang="en-US"/>
          </a:p>
        </p:txBody>
      </p:sp>
    </p:spTree>
    <p:extLst>
      <p:ext uri="{BB962C8B-B14F-4D97-AF65-F5344CB8AC3E}">
        <p14:creationId xmlns:p14="http://schemas.microsoft.com/office/powerpoint/2010/main" val="3061114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In this model we assume that all neighbors of a node in the graph are equally influencing it. Thus, we can compute its expected label distribution by averaging the distributions of the neighbors. The resulting equation is analogous to the formulation of the PageRank model. Thus, the Label Inference can be interpreted as a random walk model.</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The model can be extended to weighted graphs in which case the edge weight would be considered in the aggregation of the distributions of the neighboring vertices.</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E6C47E0B-2958-48CC-BA4E-C350203CF107}" type="slidenum">
              <a:rPr lang="en-US"/>
              <a:pPr/>
              <a:t>21</a:t>
            </a:fld>
            <a:endParaRPr lang="en-US"/>
          </a:p>
        </p:txBody>
      </p:sp>
    </p:spTree>
    <p:extLst>
      <p:ext uri="{BB962C8B-B14F-4D97-AF65-F5344CB8AC3E}">
        <p14:creationId xmlns:p14="http://schemas.microsoft.com/office/powerpoint/2010/main" val="34449010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knowledge graphs have been extracted from text, they can be further processed. This enables the inference of new knowledge from the existing knowledge, but as well the correction, completion and integration of existing knowledge bases.</a:t>
            </a:r>
          </a:p>
        </p:txBody>
      </p:sp>
      <p:sp>
        <p:nvSpPr>
          <p:cNvPr id="4" name="Slide Number Placeholder 3"/>
          <p:cNvSpPr>
            <a:spLocks noGrp="1"/>
          </p:cNvSpPr>
          <p:nvPr>
            <p:ph type="sldNum" sz="quarter" idx="5"/>
          </p:nvPr>
        </p:nvSpPr>
        <p:spPr/>
        <p:txBody>
          <a:bodyPr/>
          <a:lstStyle/>
          <a:p>
            <a:fld id="{E6C47E0B-2958-48CC-BA4E-C350203CF107}" type="slidenum">
              <a:rPr lang="en-US"/>
              <a:pPr/>
              <a:t>2</a:t>
            </a:fld>
            <a:endParaRPr lang="en-US"/>
          </a:p>
        </p:txBody>
      </p:sp>
    </p:spTree>
    <p:extLst>
      <p:ext uri="{BB962C8B-B14F-4D97-AF65-F5344CB8AC3E}">
        <p14:creationId xmlns:p14="http://schemas.microsoft.com/office/powerpoint/2010/main" val="162087078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a:t>For some vertices we have an apriori assignment of labels (these are the vertices for which the label is known). For vertices that have no apriori label assigned we have a vector to represent the unknown state. Note that the apriori distribution can also be a true probability distribution, if we are initially not sure about the label, but have some partial knowledge.</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a:p>
          <a:p>
            <a:endParaRPr lang="en-US"/>
          </a:p>
        </p:txBody>
      </p:sp>
      <p:sp>
        <p:nvSpPr>
          <p:cNvPr id="4" name="Slide Number Placeholder 3"/>
          <p:cNvSpPr>
            <a:spLocks noGrp="1"/>
          </p:cNvSpPr>
          <p:nvPr>
            <p:ph type="sldNum" sz="quarter" idx="5"/>
          </p:nvPr>
        </p:nvSpPr>
        <p:spPr/>
        <p:txBody>
          <a:bodyPr/>
          <a:lstStyle/>
          <a:p>
            <a:fld id="{E6C47E0B-2958-48CC-BA4E-C350203CF107}" type="slidenum">
              <a:rPr lang="en-US"/>
              <a:pPr/>
              <a:t>23</a:t>
            </a:fld>
            <a:endParaRPr lang="en-US"/>
          </a:p>
        </p:txBody>
      </p:sp>
    </p:spTree>
    <p:extLst>
      <p:ext uri="{BB962C8B-B14F-4D97-AF65-F5344CB8AC3E}">
        <p14:creationId xmlns:p14="http://schemas.microsoft.com/office/powerpoint/2010/main" val="18337351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The full label propagation model adds additional aspects to the propagation of labels to neighbors. The probabilities should be understood as the decisions that a random walker can take to find a neighboring node from which to learn the label.</a:t>
                </a:r>
              </a:p>
              <a:p>
                <a:pPr marL="285750" indent="-285750">
                  <a:buFontTx/>
                  <a:buChar char="-"/>
                </a:pPr>
                <a:r>
                  <a:rPr lang="en-US" dirty="0"/>
                  <a:t>For vertices with </a:t>
                </a:r>
                <a:r>
                  <a:rPr lang="en-US" dirty="0" err="1"/>
                  <a:t>apriori</a:t>
                </a:r>
                <a:r>
                  <a:rPr lang="en-US" dirty="0"/>
                  <a:t> labels, at every step the </a:t>
                </a:r>
                <a:r>
                  <a:rPr lang="en-US" dirty="0" err="1"/>
                  <a:t>apriori</a:t>
                </a:r>
                <a:r>
                  <a:rPr lang="en-US" dirty="0"/>
                  <a:t> distribution is injected with a certain probability </a:t>
                </a:r>
                <a14:m>
                  <m:oMath xmlns:m="http://schemas.openxmlformats.org/officeDocument/2006/math">
                    <m:sSubSup>
                      <m:sSubSupPr>
                        <m:ctrlPr>
                          <a:rPr lang="fr-CH" sz="1600" b="0" i="1">
                            <a:latin typeface="Cambria Math" panose="02040503050406030204" pitchFamily="18" charset="0"/>
                          </a:rPr>
                        </m:ctrlPr>
                      </m:sSubSupPr>
                      <m:e>
                        <m:r>
                          <a:rPr lang="fr-CH" sz="1600" b="0" i="1">
                            <a:latin typeface="Cambria Math" panose="02040503050406030204" pitchFamily="18" charset="0"/>
                          </a:rPr>
                          <m:t>𝑝</m:t>
                        </m:r>
                      </m:e>
                      <m:sub>
                        <m:r>
                          <a:rPr lang="fr-CH" sz="1600" b="0" i="1">
                            <a:latin typeface="Cambria Math" panose="02040503050406030204" pitchFamily="18" charset="0"/>
                          </a:rPr>
                          <m:t>𝑣</m:t>
                        </m:r>
                      </m:sub>
                      <m:sup>
                        <m:r>
                          <a:rPr lang="fr-CH" sz="1600" b="0" i="1">
                            <a:latin typeface="Cambria Math" panose="02040503050406030204" pitchFamily="18" charset="0"/>
                          </a:rPr>
                          <m:t>𝑖𝑛𝑗</m:t>
                        </m:r>
                      </m:sup>
                    </m:sSubSup>
                  </m:oMath>
                </a14:m>
                <a:r>
                  <a:rPr lang="en-US" dirty="0"/>
                  <a:t> that depends on the vertex</a:t>
                </a:r>
              </a:p>
              <a:p>
                <a:pPr marL="285750" indent="-285750">
                  <a:buFontTx/>
                  <a:buChar char="-"/>
                </a:pPr>
                <a:r>
                  <a:rPr lang="en-US" dirty="0"/>
                  <a:t>For all vertices the propagation process (random walk) can also be abandoned with a certain probability </a:t>
                </a:r>
                <a14:m>
                  <m:oMath xmlns:m="http://schemas.openxmlformats.org/officeDocument/2006/math">
                    <m:sSubSup>
                      <m:sSubSupPr>
                        <m:ctrlPr>
                          <a:rPr lang="fr-CH" sz="1600" i="1">
                            <a:latin typeface="Cambria Math" panose="02040503050406030204" pitchFamily="18" charset="0"/>
                          </a:rPr>
                        </m:ctrlPr>
                      </m:sSubSupPr>
                      <m:e>
                        <m:r>
                          <a:rPr lang="fr-CH" sz="1600" i="1">
                            <a:latin typeface="Cambria Math" panose="02040503050406030204" pitchFamily="18" charset="0"/>
                          </a:rPr>
                          <m:t>𝑝</m:t>
                        </m:r>
                      </m:e>
                      <m:sub>
                        <m:r>
                          <a:rPr lang="fr-CH" sz="1600" i="1">
                            <a:latin typeface="Cambria Math" panose="02040503050406030204" pitchFamily="18" charset="0"/>
                          </a:rPr>
                          <m:t>𝑣</m:t>
                        </m:r>
                      </m:sub>
                      <m:sup>
                        <m:r>
                          <a:rPr lang="fr-CH" sz="1600" b="0" i="1">
                            <a:latin typeface="Cambria Math" panose="02040503050406030204" pitchFamily="18" charset="0"/>
                          </a:rPr>
                          <m:t>𝑎𝑏𝑎</m:t>
                        </m:r>
                      </m:sup>
                    </m:sSubSup>
                  </m:oMath>
                </a14:m>
                <a:r>
                  <a:rPr lang="en-US" dirty="0"/>
                  <a:t>. In that case the becomes</a:t>
                </a:r>
                <a:r>
                  <a:rPr lang="en-US" baseline="0" dirty="0"/>
                  <a:t> unknown.</a:t>
                </a:r>
                <a:endParaRPr lang="en-US" dirty="0"/>
              </a:p>
              <a:p>
                <a:pPr marL="285750" indent="-285750">
                  <a:buFontTx/>
                  <a:buChar char="-"/>
                </a:pPr>
                <a:r>
                  <a:rPr lang="en-US" dirty="0"/>
                  <a:t>The propagation of the label distribution to neighbors occurs then with a (remaining) probability of </a:t>
                </a:r>
                <a14:m>
                  <m:oMath xmlns:m="http://schemas.openxmlformats.org/officeDocument/2006/math">
                    <m:sSubSup>
                      <m:sSubSupPr>
                        <m:ctrlPr>
                          <a:rPr lang="fr-CH" sz="1600" i="1">
                            <a:latin typeface="Cambria Math" panose="02040503050406030204" pitchFamily="18" charset="0"/>
                          </a:rPr>
                        </m:ctrlPr>
                      </m:sSubSupPr>
                      <m:e>
                        <m:r>
                          <a:rPr lang="fr-CH" sz="1600" i="1">
                            <a:latin typeface="Cambria Math" panose="02040503050406030204" pitchFamily="18" charset="0"/>
                          </a:rPr>
                          <m:t>𝑝</m:t>
                        </m:r>
                      </m:e>
                      <m:sub>
                        <m:r>
                          <a:rPr lang="fr-CH" sz="1600" i="1">
                            <a:latin typeface="Cambria Math" panose="02040503050406030204" pitchFamily="18" charset="0"/>
                          </a:rPr>
                          <m:t>𝑣</m:t>
                        </m:r>
                      </m:sub>
                      <m:sup>
                        <m:r>
                          <a:rPr lang="fr-CH" sz="1600" b="0" i="1">
                            <a:latin typeface="Cambria Math" panose="02040503050406030204" pitchFamily="18" charset="0"/>
                          </a:rPr>
                          <m:t>𝑐𝑜𝑛</m:t>
                        </m:r>
                      </m:sup>
                    </m:sSubSup>
                  </m:oMath>
                </a14:m>
                <a:r>
                  <a:rPr lang="en-US" dirty="0"/>
                  <a:t>.</a:t>
                </a:r>
              </a:p>
              <a:p>
                <a:pPr marL="285750" indent="-285750">
                  <a:buFontTx/>
                  <a:buChar char="-"/>
                </a:pPr>
                <a:endParaRPr lang="en-US" dirty="0"/>
              </a:p>
              <a:p>
                <a:pPr marL="0" indent="0">
                  <a:buFontTx/>
                  <a:buNone/>
                </a:pPr>
                <a:r>
                  <a:rPr lang="en-US" dirty="0"/>
                  <a:t>As in PageRank the process is iterated till convergence occurs.</a:t>
                </a:r>
              </a:p>
              <a:p>
                <a:endParaRPr lang="en-US" dirty="0"/>
              </a:p>
            </p:txBody>
          </p:sp>
        </mc:Choice>
        <mc:Fallback xmlns="">
          <p:sp>
            <p:nvSpPr>
              <p:cNvPr id="3" name="Notes Placeholder 2"/>
              <p:cNvSpPr>
                <a:spLocks noGrp="1"/>
              </p:cNvSpPr>
              <p:nvPr>
                <p:ph type="body" idx="1"/>
              </p:nvPr>
            </p:nvSpPr>
            <p:spPr/>
            <p:txBody>
              <a:bodyPr/>
              <a:lstStyle/>
              <a:p>
                <a:r>
                  <a:rPr lang="en-US"/>
                  <a:t>The full label propagation model adds additional aspects to the propagation of labels to neighbors.</a:t>
                </a:r>
              </a:p>
              <a:p>
                <a:pPr marL="285750" indent="-285750">
                  <a:buFontTx/>
                  <a:buChar char="-"/>
                </a:pPr>
                <a:r>
                  <a:rPr lang="en-US"/>
                  <a:t>For vertices with apriori labels, at every step the apriori distribution is injected with a certain probability </a:t>
                </a:r>
                <a:r>
                  <a:rPr lang="fr-CH" sz="1600" b="0" i="0">
                    <a:latin typeface="Cambria Math" panose="02040503050406030204" pitchFamily="18" charset="0"/>
                  </a:rPr>
                  <a:t>𝑝_𝑣^𝑖𝑛𝑗</a:t>
                </a:r>
                <a:r>
                  <a:rPr lang="en-US"/>
                  <a:t> that depends on the vertice</a:t>
                </a:r>
              </a:p>
              <a:p>
                <a:pPr marL="285750" indent="-285750">
                  <a:buFontTx/>
                  <a:buChar char="-"/>
                </a:pPr>
                <a:r>
                  <a:rPr lang="en-US"/>
                  <a:t>For all vertices the propogation process can also be abandoned with a certain probability </a:t>
                </a:r>
                <a:r>
                  <a:rPr lang="fr-CH" sz="1600" i="0">
                    <a:latin typeface="Cambria Math" panose="02040503050406030204" pitchFamily="18" charset="0"/>
                  </a:rPr>
                  <a:t>𝑝_𝑣^</a:t>
                </a:r>
                <a:r>
                  <a:rPr lang="fr-CH" sz="1600" b="0" i="0">
                    <a:latin typeface="Cambria Math" panose="02040503050406030204" pitchFamily="18" charset="0"/>
                  </a:rPr>
                  <a:t>𝑎𝑏𝑎𝑛𝑑𝑜𝑛</a:t>
                </a:r>
                <a:endParaRPr lang="en-US"/>
              </a:p>
              <a:p>
                <a:pPr marL="285750" indent="-285750">
                  <a:buFontTx/>
                  <a:buChar char="-"/>
                </a:pPr>
                <a:r>
                  <a:rPr lang="en-US"/>
                  <a:t>The propagation of the label distribution to neighbors occurs then with a (remaining) probability of </a:t>
                </a:r>
                <a:r>
                  <a:rPr lang="fr-CH" sz="1600" i="0">
                    <a:latin typeface="Cambria Math" panose="02040503050406030204" pitchFamily="18" charset="0"/>
                  </a:rPr>
                  <a:t>𝑝_𝑣^</a:t>
                </a:r>
                <a:r>
                  <a:rPr lang="fr-CH" sz="1600" b="0" i="0">
                    <a:latin typeface="Cambria Math" panose="02040503050406030204" pitchFamily="18" charset="0"/>
                  </a:rPr>
                  <a:t>𝑐𝑜𝑛𝑡𝑖𝑛𝑢𝑒</a:t>
                </a:r>
                <a:endParaRPr lang="en-US"/>
              </a:p>
              <a:p>
                <a:pPr marL="285750" indent="-285750">
                  <a:buFontTx/>
                  <a:buChar char="-"/>
                </a:pPr>
                <a:endParaRPr lang="en-US"/>
              </a:p>
              <a:p>
                <a:pPr marL="0" indent="0">
                  <a:buFontTx/>
                  <a:buNone/>
                </a:pPr>
                <a:r>
                  <a:rPr lang="en-US"/>
                  <a:t>As in PageRank the process is iterated till convergence occurs.</a:t>
                </a:r>
              </a:p>
              <a:p>
                <a:endParaRPr lang="en-US"/>
              </a:p>
            </p:txBody>
          </p:sp>
        </mc:Fallback>
      </mc:AlternateContent>
      <p:sp>
        <p:nvSpPr>
          <p:cNvPr id="4" name="Slide Number Placeholder 3"/>
          <p:cNvSpPr>
            <a:spLocks noGrp="1"/>
          </p:cNvSpPr>
          <p:nvPr>
            <p:ph type="sldNum" sz="quarter" idx="5"/>
          </p:nvPr>
        </p:nvSpPr>
        <p:spPr/>
        <p:txBody>
          <a:bodyPr/>
          <a:lstStyle/>
          <a:p>
            <a:fld id="{E6C47E0B-2958-48CC-BA4E-C350203CF107}" type="slidenum">
              <a:rPr lang="en-US"/>
              <a:pPr/>
              <a:t>24</a:t>
            </a:fld>
            <a:endParaRPr lang="en-US"/>
          </a:p>
        </p:txBody>
      </p:sp>
    </p:spTree>
    <p:extLst>
      <p:ext uri="{BB962C8B-B14F-4D97-AF65-F5344CB8AC3E}">
        <p14:creationId xmlns:p14="http://schemas.microsoft.com/office/powerpoint/2010/main" val="80605446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transition probabilities depend on the properties of the vertices. In our model, the only relevant property is its degree. </a:t>
            </a:r>
          </a:p>
          <a:p>
            <a:endParaRPr lang="en-US"/>
          </a:p>
          <a:p>
            <a:pPr marL="0" marR="0" lvl="0" indent="0" algn="l" defTabSz="914400" rtl="0" eaLnBrk="1" fontAlgn="base" latinLnBrk="0" hangingPunct="1">
              <a:lnSpc>
                <a:spcPct val="100000"/>
              </a:lnSpc>
              <a:spcBef>
                <a:spcPct val="30000"/>
              </a:spcBef>
              <a:spcAft>
                <a:spcPct val="0"/>
              </a:spcAft>
              <a:buClrTx/>
              <a:buSzTx/>
              <a:buFontTx/>
              <a:buNone/>
              <a:tabLst/>
              <a:defRPr/>
            </a:pPr>
            <a:r>
              <a:rPr lang="en-US"/>
              <a:t>In a more general model with edge weights the probabilities would depend on the distribution of edge weights of the edges connected to the vertice (Fan-out entropy heuristics)</a:t>
            </a:r>
          </a:p>
          <a:p>
            <a:endParaRPr lang="en-US"/>
          </a:p>
          <a:p>
            <a:endParaRPr lang="en-US"/>
          </a:p>
          <a:p>
            <a:endParaRPr lang="en-US"/>
          </a:p>
          <a:p>
            <a:endParaRPr lang="en-US"/>
          </a:p>
          <a:p>
            <a:endParaRPr lang="en-US"/>
          </a:p>
          <a:p>
            <a:endParaRPr lang="en-US"/>
          </a:p>
        </p:txBody>
      </p:sp>
      <p:sp>
        <p:nvSpPr>
          <p:cNvPr id="4" name="Slide Number Placeholder 3"/>
          <p:cNvSpPr>
            <a:spLocks noGrp="1"/>
          </p:cNvSpPr>
          <p:nvPr>
            <p:ph type="sldNum" sz="quarter" idx="5"/>
          </p:nvPr>
        </p:nvSpPr>
        <p:spPr/>
        <p:txBody>
          <a:bodyPr/>
          <a:lstStyle/>
          <a:p>
            <a:fld id="{E6C47E0B-2958-48CC-BA4E-C350203CF107}" type="slidenum">
              <a:rPr lang="en-US"/>
              <a:pPr/>
              <a:t>27</a:t>
            </a:fld>
            <a:endParaRPr lang="en-US"/>
          </a:p>
        </p:txBody>
      </p:sp>
    </p:spTree>
    <p:extLst>
      <p:ext uri="{BB962C8B-B14F-4D97-AF65-F5344CB8AC3E}">
        <p14:creationId xmlns:p14="http://schemas.microsoft.com/office/powerpoint/2010/main" val="400758270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For labelled nodes the injection probability increases with the degree. Thus, well connected pre-labelled nodes have a lot of influence.</a:t>
            </a:r>
          </a:p>
        </p:txBody>
      </p:sp>
      <p:sp>
        <p:nvSpPr>
          <p:cNvPr id="4" name="Slide Number Placeholder 3"/>
          <p:cNvSpPr>
            <a:spLocks noGrp="1"/>
          </p:cNvSpPr>
          <p:nvPr>
            <p:ph type="sldNum" sz="quarter" idx="5"/>
          </p:nvPr>
        </p:nvSpPr>
        <p:spPr/>
        <p:txBody>
          <a:bodyPr/>
          <a:lstStyle/>
          <a:p>
            <a:fld id="{E6C47E0B-2958-48CC-BA4E-C350203CF107}" type="slidenum">
              <a:rPr lang="en-US"/>
              <a:pPr/>
              <a:t>28</a:t>
            </a:fld>
            <a:endParaRPr lang="en-US"/>
          </a:p>
        </p:txBody>
      </p:sp>
    </p:spTree>
    <p:extLst>
      <p:ext uri="{BB962C8B-B14F-4D97-AF65-F5344CB8AC3E}">
        <p14:creationId xmlns:p14="http://schemas.microsoft.com/office/powerpoint/2010/main" val="314952160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For unlabeled nodes the behavior the abandon probability increases with the degree. Thus, high degree nodes have less influence. </a:t>
            </a:r>
          </a:p>
        </p:txBody>
      </p:sp>
      <p:sp>
        <p:nvSpPr>
          <p:cNvPr id="4" name="Slide Number Placeholder 3"/>
          <p:cNvSpPr>
            <a:spLocks noGrp="1"/>
          </p:cNvSpPr>
          <p:nvPr>
            <p:ph type="sldNum" sz="quarter" idx="5"/>
          </p:nvPr>
        </p:nvSpPr>
        <p:spPr/>
        <p:txBody>
          <a:bodyPr/>
          <a:lstStyle/>
          <a:p>
            <a:fld id="{E6C47E0B-2958-48CC-BA4E-C350203CF107}" type="slidenum">
              <a:rPr lang="en-US"/>
              <a:pPr/>
              <a:t>29</a:t>
            </a:fld>
            <a:endParaRPr lang="en-US"/>
          </a:p>
        </p:txBody>
      </p:sp>
    </p:spTree>
    <p:extLst>
      <p:ext uri="{BB962C8B-B14F-4D97-AF65-F5344CB8AC3E}">
        <p14:creationId xmlns:p14="http://schemas.microsoft.com/office/powerpoint/2010/main" val="217435952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74688" y="766763"/>
            <a:ext cx="5754687" cy="3838575"/>
          </a:xfrm>
        </p:spPr>
      </p:sp>
      <p:sp>
        <p:nvSpPr>
          <p:cNvPr id="3" name="Notes Placeholder 2"/>
          <p:cNvSpPr>
            <a:spLocks noGrp="1"/>
          </p:cNvSpPr>
          <p:nvPr>
            <p:ph type="body" idx="1"/>
          </p:nvPr>
        </p:nvSpPr>
        <p:spPr/>
        <p:txBody>
          <a:bodyPr/>
          <a:lstStyle/>
          <a:p>
            <a:r>
              <a:rPr lang="en-GB" noProof="0" dirty="0"/>
              <a:t>Conceptually there exist three principal approaches</a:t>
            </a:r>
            <a:r>
              <a:rPr lang="en-GB" baseline="0" noProof="0" dirty="0"/>
              <a:t> of how to address semantic heterogeneity. A first approach is to map all the models to one common global model. This approach is taken with standardization. For example, EDIFACT (</a:t>
            </a:r>
            <a:r>
              <a:rPr lang="en-GB" dirty="0">
                <a:hlinkClick r:id="rId3"/>
              </a:rPr>
              <a:t>https://www.unece.org/cefact/edifact/</a:t>
            </a:r>
            <a:r>
              <a:rPr lang="en-GB" dirty="0"/>
              <a:t>) </a:t>
            </a:r>
            <a:r>
              <a:rPr lang="en-GB" baseline="0" noProof="0" dirty="0"/>
              <a:t>is an international standard that models all concepts that are commonly used in business and trade. For exchanging information, the information systems map their data to EDIFACT and can thus share their data with other information systems. </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GB" baseline="0" noProof="0" dirty="0"/>
              <a:t>A second approach consists of constructing directly a mapping among two information systems, without using any additional, shared knowledge in form of standards or ontologies</a:t>
            </a:r>
          </a:p>
          <a:p>
            <a:r>
              <a:rPr lang="en-GB" baseline="0" noProof="0" dirty="0"/>
              <a:t>A third approach is to relate the model of an information system to a common model, frequently called ontology, and use this mapping to construct a direct mapping among the different models used in the information systems. . For example, in the financial domain there exists a standard reference ontology called FIBO (</a:t>
            </a:r>
            <a:r>
              <a:rPr lang="en-GB" dirty="0">
                <a:hlinkClick r:id="rId4"/>
              </a:rPr>
              <a:t>https://fib-dm.com/finance-ontology-transform-data-model/</a:t>
            </a:r>
            <a:r>
              <a:rPr lang="en-GB" dirty="0"/>
              <a:t>)</a:t>
            </a:r>
            <a:endParaRPr lang="en-GB" baseline="0" noProof="0" dirty="0"/>
          </a:p>
          <a:p>
            <a:endParaRPr lang="en-GB" baseline="0" noProof="0"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34</a:t>
            </a:fld>
            <a:endParaRPr lang="en-US"/>
          </a:p>
        </p:txBody>
      </p:sp>
    </p:spTree>
    <p:extLst>
      <p:ext uri="{BB962C8B-B14F-4D97-AF65-F5344CB8AC3E}">
        <p14:creationId xmlns:p14="http://schemas.microsoft.com/office/powerpoint/2010/main" val="276230131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4F62145-B392-45BD-83A5-B123432CA142}" type="slidenum">
              <a:rPr lang="en-US"/>
              <a:pPr/>
              <a:t>35</a:t>
            </a:fld>
            <a:endParaRPr lang="en-US"/>
          </a:p>
        </p:txBody>
      </p:sp>
      <p:sp>
        <p:nvSpPr>
          <p:cNvPr id="290818" name="Rectangle 2"/>
          <p:cNvSpPr>
            <a:spLocks noGrp="1" noRot="1" noChangeAspect="1" noChangeArrowheads="1" noTextEdit="1"/>
          </p:cNvSpPr>
          <p:nvPr>
            <p:ph type="sldImg"/>
          </p:nvPr>
        </p:nvSpPr>
        <p:spPr>
          <a:xfrm>
            <a:off x="674688" y="766763"/>
            <a:ext cx="5754687" cy="3838575"/>
          </a:xfrm>
          <a:ln/>
        </p:spPr>
      </p:sp>
      <p:sp>
        <p:nvSpPr>
          <p:cNvPr id="290819" name="Rectangle 3"/>
          <p:cNvSpPr>
            <a:spLocks noGrp="1" noChangeArrowheads="1"/>
          </p:cNvSpPr>
          <p:nvPr>
            <p:ph type="body" idx="1"/>
          </p:nvPr>
        </p:nvSpPr>
        <p:spPr/>
        <p:txBody>
          <a:bodyPr/>
          <a:lstStyle/>
          <a:p>
            <a:r>
              <a:rPr lang="en-US" dirty="0"/>
              <a:t>Creating direct mappings among information</a:t>
            </a:r>
            <a:r>
              <a:rPr lang="en-US" baseline="0" dirty="0"/>
              <a:t> systems has been widely applied for mapping data that is stored in relational, object-oriented and XML databases, where the model is represented as a database schema. The problem is known as the </a:t>
            </a:r>
            <a:r>
              <a:rPr lang="en-US" b="1" baseline="0" dirty="0"/>
              <a:t>schema mapping </a:t>
            </a:r>
            <a:r>
              <a:rPr lang="en-US" baseline="0" dirty="0"/>
              <a:t>problem. Given two schemas of databases, first schema elements are identified that are likely to correspond to each other, i.e., that are likely representing the same real-world aspect. This can be done by using many types of analysis using structural and content features of the database schema and the database. Tools for supporting these steps are called schema mapping tools. Once this step is performed some conflicting correspondences may occur, e.g., mapping some concept in one schema to two different ones in the other. These need to be resolved typically through decisions taken by humans. Once the correspondences are consistent, mappings can be automatically derived. The mappings are typically expressed as queries of the data manipulation language.</a:t>
            </a:r>
            <a:endParaRPr lang="en-US" dirty="0"/>
          </a:p>
        </p:txBody>
      </p:sp>
    </p:spTree>
    <p:extLst>
      <p:ext uri="{BB962C8B-B14F-4D97-AF65-F5344CB8AC3E}">
        <p14:creationId xmlns:p14="http://schemas.microsoft.com/office/powerpoint/2010/main" val="14331698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base" latinLnBrk="0" hangingPunct="1">
              <a:lnSpc>
                <a:spcPct val="100000"/>
              </a:lnSpc>
              <a:spcBef>
                <a:spcPct val="30000"/>
              </a:spcBef>
              <a:spcAft>
                <a:spcPct val="0"/>
              </a:spcAft>
              <a:buClrTx/>
              <a:buSzTx/>
              <a:buFontTx/>
              <a:buNone/>
              <a:tabLst/>
              <a:defRPr/>
            </a:pPr>
            <a:r>
              <a:rPr lang="en-US" dirty="0"/>
              <a:t>Schema matching is a long standindg problem, both in industry and research.</a:t>
            </a:r>
          </a:p>
          <a:p>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36</a:t>
            </a:fld>
            <a:endParaRPr lang="en-US"/>
          </a:p>
        </p:txBody>
      </p:sp>
    </p:spTree>
    <p:extLst>
      <p:ext uri="{BB962C8B-B14F-4D97-AF65-F5344CB8AC3E}">
        <p14:creationId xmlns:p14="http://schemas.microsoft.com/office/powerpoint/2010/main" val="97938955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following we will study</a:t>
            </a:r>
            <a:r>
              <a:rPr lang="en-US" baseline="0" dirty="0"/>
              <a:t> the problem of integrating heterogeneous databases respectively knowledge graphs. We assume that we want to integrate data that are available in two knowledge graphs that are semantically related to each other. </a:t>
            </a:r>
          </a:p>
          <a:p>
            <a:endParaRPr lang="en-US" baseline="0" dirty="0"/>
          </a:p>
          <a:p>
            <a:r>
              <a:rPr lang="en-US" baseline="0" dirty="0"/>
              <a:t>We will make a few assumptions:</a:t>
            </a:r>
          </a:p>
          <a:p>
            <a:pPr marL="285750" indent="-285750">
              <a:buFontTx/>
              <a:buChar char="-"/>
            </a:pPr>
            <a:r>
              <a:rPr lang="en-US" baseline="0" dirty="0"/>
              <a:t>the knowledge graph is hierarchical. It could also be a taxonomy.</a:t>
            </a:r>
          </a:p>
          <a:p>
            <a:pPr marL="285750" indent="-285750">
              <a:buFontTx/>
              <a:buChar char="-"/>
            </a:pPr>
            <a:r>
              <a:rPr lang="en-US" baseline="0" dirty="0"/>
              <a:t>Some entities represent classes. We are in particular interested in matching those.</a:t>
            </a:r>
          </a:p>
          <a:p>
            <a:pPr marL="285750" indent="-285750">
              <a:buFontTx/>
              <a:buChar char="-"/>
            </a:pPr>
            <a:r>
              <a:rPr lang="en-US" baseline="0" dirty="0"/>
              <a:t>Entities that represent classes share similar kinds of instances, which are entities.</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39</a:t>
            </a:fld>
            <a:endParaRPr lang="en-US"/>
          </a:p>
        </p:txBody>
      </p:sp>
    </p:spTree>
    <p:extLst>
      <p:ext uri="{BB962C8B-B14F-4D97-AF65-F5344CB8AC3E}">
        <p14:creationId xmlns:p14="http://schemas.microsoft.com/office/powerpoint/2010/main" val="192294492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a:t>
            </a:r>
            <a:r>
              <a:rPr lang="en-US" baseline="0" dirty="0"/>
              <a:t> us assume that we have two example knowledge graphs. By inspecting the databases, a human can easily recognize that class A in graph D1 corresponds to class B in graph D2. The problem is how to perform the task of identifying this correspondence automatically.</a:t>
            </a:r>
            <a:endParaRPr lang="en-US" dirty="0"/>
          </a:p>
        </p:txBody>
      </p:sp>
      <p:sp>
        <p:nvSpPr>
          <p:cNvPr id="4" name="Slide Number Placeholder 3"/>
          <p:cNvSpPr>
            <a:spLocks noGrp="1"/>
          </p:cNvSpPr>
          <p:nvPr>
            <p:ph type="sldNum" sz="quarter" idx="10"/>
          </p:nvPr>
        </p:nvSpPr>
        <p:spPr/>
        <p:txBody>
          <a:bodyPr/>
          <a:lstStyle/>
          <a:p>
            <a:fld id="{44D1BABB-F506-5B46-BFB9-2CD62F5C542D}" type="slidenum">
              <a:rPr lang="en-US" smtClean="0"/>
              <a:t>40</a:t>
            </a:fld>
            <a:endParaRPr lang="en-US"/>
          </a:p>
        </p:txBody>
      </p:sp>
    </p:spTree>
    <p:extLst>
      <p:ext uri="{BB962C8B-B14F-4D97-AF65-F5344CB8AC3E}">
        <p14:creationId xmlns:p14="http://schemas.microsoft.com/office/powerpoint/2010/main" val="21027343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Knowledge inference concerns a wide number of problems that have been studied in different contexts. Some of the basic examples are:</a:t>
            </a:r>
          </a:p>
          <a:p>
            <a:pPr marL="285750" indent="-285750">
              <a:buFont typeface="Arial" panose="020B0604020202020204" pitchFamily="34" charset="0"/>
              <a:buChar char="•"/>
            </a:pPr>
            <a:r>
              <a:rPr lang="en-US" dirty="0"/>
              <a:t>Entity linking and disambiguation, which concerns the problem of identifying which entity names represent the same real-world entity, respective which entity is referred to in case of ambiguous entity names.</a:t>
            </a:r>
          </a:p>
          <a:p>
            <a:pPr marL="285750" indent="-285750">
              <a:buFont typeface="Arial" panose="020B0604020202020204" pitchFamily="34" charset="0"/>
              <a:buChar char="•"/>
            </a:pPr>
            <a:r>
              <a:rPr lang="en-US" dirty="0"/>
              <a:t>Schema integration, which concerns the problem which classes, attributes and relationships in one knowledge base correspond to which in another one.</a:t>
            </a:r>
          </a:p>
          <a:p>
            <a:pPr marL="285750" indent="-285750">
              <a:buFont typeface="Arial" panose="020B0604020202020204" pitchFamily="34" charset="0"/>
              <a:buChar char="•"/>
            </a:pPr>
            <a:r>
              <a:rPr lang="en-US" dirty="0"/>
              <a:t>Collective classification, which concerns the problem of learning unknown attribute values from the available knowledge in a knowledge base.</a:t>
            </a:r>
          </a:p>
          <a:p>
            <a:pPr marL="285750" marR="0" lvl="0" indent="-285750" algn="l" defTabSz="914400" rtl="0" eaLnBrk="1" fontAlgn="base" latinLnBrk="0" hangingPunct="1">
              <a:lnSpc>
                <a:spcPct val="100000"/>
              </a:lnSpc>
              <a:spcBef>
                <a:spcPct val="30000"/>
              </a:spcBef>
              <a:spcAft>
                <a:spcPct val="0"/>
              </a:spcAft>
              <a:buClrTx/>
              <a:buSzTx/>
              <a:buFont typeface="Arial" panose="020B0604020202020204" pitchFamily="34" charset="0"/>
              <a:buChar char="•"/>
              <a:tabLst/>
              <a:defRPr/>
            </a:pPr>
            <a:r>
              <a:rPr lang="en-US" dirty="0"/>
              <a:t>Link prediction, which concerns the problem of learning unknown relationships from the available knowledge in a knowledge base.</a:t>
            </a:r>
          </a:p>
          <a:p>
            <a:endParaRPr lang="en-US" dirty="0"/>
          </a:p>
        </p:txBody>
      </p:sp>
      <p:sp>
        <p:nvSpPr>
          <p:cNvPr id="4" name="Slide Number Placeholder 3"/>
          <p:cNvSpPr>
            <a:spLocks noGrp="1"/>
          </p:cNvSpPr>
          <p:nvPr>
            <p:ph type="sldNum" sz="quarter" idx="5"/>
          </p:nvPr>
        </p:nvSpPr>
        <p:spPr/>
        <p:txBody>
          <a:bodyPr/>
          <a:lstStyle/>
          <a:p>
            <a:fld id="{E6C47E0B-2958-48CC-BA4E-C350203CF107}" type="slidenum">
              <a:rPr lang="en-US"/>
              <a:pPr/>
              <a:t>3</a:t>
            </a:fld>
            <a:endParaRPr lang="en-US"/>
          </a:p>
        </p:txBody>
      </p:sp>
    </p:spTree>
    <p:extLst>
      <p:ext uri="{BB962C8B-B14F-4D97-AF65-F5344CB8AC3E}">
        <p14:creationId xmlns:p14="http://schemas.microsoft.com/office/powerpoint/2010/main" val="261838109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basic approach to assess </a:t>
            </a:r>
            <a:r>
              <a:rPr lang="en-US" baseline="0" dirty="0"/>
              <a:t>whether two classes are similar, is to measure their level of similarity at the content level, i.e., to test to which extent the elements (=instances) of the two classes overlap. </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41</a:t>
            </a:fld>
            <a:endParaRPr lang="en-US"/>
          </a:p>
        </p:txBody>
      </p:sp>
    </p:spTree>
    <p:extLst>
      <p:ext uri="{BB962C8B-B14F-4D97-AF65-F5344CB8AC3E}">
        <p14:creationId xmlns:p14="http://schemas.microsoft.com/office/powerpoint/2010/main" val="95323488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The </a:t>
            </a:r>
            <a:r>
              <a:rPr lang="en-US" baseline="0" dirty="0" err="1"/>
              <a:t>Jaccard</a:t>
            </a:r>
            <a:r>
              <a:rPr lang="en-US" baseline="0" dirty="0"/>
              <a:t> measure is a standard approach to measure such a set similarity.</a:t>
            </a:r>
            <a:endParaRPr lang="en-US"/>
          </a:p>
        </p:txBody>
      </p:sp>
      <p:sp>
        <p:nvSpPr>
          <p:cNvPr id="4" name="Slide Number Placeholder 3"/>
          <p:cNvSpPr>
            <a:spLocks noGrp="1"/>
          </p:cNvSpPr>
          <p:nvPr>
            <p:ph type="sldNum" sz="quarter" idx="5"/>
          </p:nvPr>
        </p:nvSpPr>
        <p:spPr/>
        <p:txBody>
          <a:bodyPr/>
          <a:lstStyle/>
          <a:p>
            <a:fld id="{E6C47E0B-2958-48CC-BA4E-C350203CF107}" type="slidenum">
              <a:rPr lang="en-US"/>
              <a:pPr/>
              <a:t>42</a:t>
            </a:fld>
            <a:endParaRPr lang="en-US"/>
          </a:p>
        </p:txBody>
      </p:sp>
    </p:spTree>
    <p:extLst>
      <p:ext uri="{BB962C8B-B14F-4D97-AF65-F5344CB8AC3E}">
        <p14:creationId xmlns:p14="http://schemas.microsoft.com/office/powerpoint/2010/main" val="415403899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example the two classes have 2</a:t>
            </a:r>
            <a:r>
              <a:rPr lang="en-US" baseline="0" dirty="0"/>
              <a:t> common elements, and the number of all elements in their union is 5, thus the </a:t>
            </a:r>
            <a:r>
              <a:rPr lang="en-US" baseline="0" dirty="0" err="1"/>
              <a:t>Jaccard</a:t>
            </a:r>
            <a:r>
              <a:rPr lang="en-US" baseline="0" dirty="0"/>
              <a:t> similarity is 2/5.</a:t>
            </a:r>
          </a:p>
          <a:p>
            <a:endParaRPr lang="en-US" dirty="0"/>
          </a:p>
        </p:txBody>
      </p:sp>
      <p:sp>
        <p:nvSpPr>
          <p:cNvPr id="4" name="Slide Number Placeholder 3"/>
          <p:cNvSpPr>
            <a:spLocks noGrp="1"/>
          </p:cNvSpPr>
          <p:nvPr>
            <p:ph type="sldNum" sz="quarter" idx="10"/>
          </p:nvPr>
        </p:nvSpPr>
        <p:spPr/>
        <p:txBody>
          <a:bodyPr/>
          <a:lstStyle/>
          <a:p>
            <a:fld id="{44D1BABB-F506-5B46-BFB9-2CD62F5C542D}" type="slidenum">
              <a:rPr lang="en-US" smtClean="0"/>
              <a:t>43</a:t>
            </a:fld>
            <a:endParaRPr lang="en-US"/>
          </a:p>
        </p:txBody>
      </p:sp>
    </p:spTree>
    <p:extLst>
      <p:ext uri="{BB962C8B-B14F-4D97-AF65-F5344CB8AC3E}">
        <p14:creationId xmlns:p14="http://schemas.microsoft.com/office/powerpoint/2010/main" val="85683884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previous example, the instances of the two classes have been</a:t>
            </a:r>
            <a:r>
              <a:rPr lang="en-US" baseline="0" dirty="0"/>
              <a:t> leaf nodes in the knowledge graph. Therefore, it was straightforward to compare their instances directly. In a general knowledge graph, the correspondences are not always that simple. In this example, we see that classes A and B correspond to each other, even if A has as instances complex data (nodes ci) and B atomic data (Strings). More complex features of classes are required. For the example shown, this is easy to resolve, by considering the atomic data found at leaf level for an inner node, such as A.</a:t>
            </a:r>
          </a:p>
          <a:p>
            <a:endParaRPr lang="en-US" baseline="0"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44</a:t>
            </a:fld>
            <a:endParaRPr lang="en-US"/>
          </a:p>
        </p:txBody>
      </p:sp>
    </p:spTree>
    <p:extLst>
      <p:ext uri="{BB962C8B-B14F-4D97-AF65-F5344CB8AC3E}">
        <p14:creationId xmlns:p14="http://schemas.microsoft.com/office/powerpoint/2010/main" val="181174327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a:t>Due to different database extensions and different naming conventions even classes that have a strong semantic similarity often have no common instances in two different databases.</a:t>
            </a:r>
          </a:p>
          <a:p>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45</a:t>
            </a:fld>
            <a:endParaRPr lang="en-US"/>
          </a:p>
        </p:txBody>
      </p:sp>
    </p:spTree>
    <p:extLst>
      <p:ext uri="{BB962C8B-B14F-4D97-AF65-F5344CB8AC3E}">
        <p14:creationId xmlns:p14="http://schemas.microsoft.com/office/powerpoint/2010/main" val="101705637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database integration,</a:t>
            </a:r>
            <a:r>
              <a:rPr lang="en-US" baseline="0" dirty="0"/>
              <a:t> many different features that can be associated with structural elements of a database have been considered for establishing semantic correspondences. For illustration, we will use in the following a simple feature: the set of atomic data values (strings) that can be reached from a node in the knowledge graph.</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46</a:t>
            </a:fld>
            <a:endParaRPr lang="en-US"/>
          </a:p>
        </p:txBody>
      </p:sp>
    </p:spTree>
    <p:extLst>
      <p:ext uri="{BB962C8B-B14F-4D97-AF65-F5344CB8AC3E}">
        <p14:creationId xmlns:p14="http://schemas.microsoft.com/office/powerpoint/2010/main" val="181614945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feature that can be exploited for this case would be the labels used along the paths. Note that the leaf nodes play a double role. They are instances, but at the same time their names serves as feature.</a:t>
            </a:r>
          </a:p>
        </p:txBody>
      </p:sp>
      <p:sp>
        <p:nvSpPr>
          <p:cNvPr id="4" name="Slide Number Placeholder 3"/>
          <p:cNvSpPr>
            <a:spLocks noGrp="1"/>
          </p:cNvSpPr>
          <p:nvPr>
            <p:ph type="sldNum" sz="quarter" idx="10"/>
          </p:nvPr>
        </p:nvSpPr>
        <p:spPr/>
        <p:txBody>
          <a:bodyPr/>
          <a:lstStyle/>
          <a:p>
            <a:fld id="{E6C47E0B-2958-48CC-BA4E-C350203CF107}" type="slidenum">
              <a:rPr lang="en-US" smtClean="0"/>
              <a:pPr/>
              <a:t>47</a:t>
            </a:fld>
            <a:endParaRPr lang="en-US"/>
          </a:p>
        </p:txBody>
      </p:sp>
    </p:spTree>
    <p:extLst>
      <p:ext uri="{BB962C8B-B14F-4D97-AF65-F5344CB8AC3E}">
        <p14:creationId xmlns:p14="http://schemas.microsoft.com/office/powerpoint/2010/main" val="342343724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Even if we have identified</a:t>
            </a:r>
            <a:r>
              <a:rPr lang="en-US" baseline="0" dirty="0"/>
              <a:t> features that can help to spot correspondences between structurally different, but semantically equivalent elements of two databases, it might be the case that the coverage of a real-world aspect in two databases is different (e.g. courses in two different universities). Thus, directly comparing the features (e.g. the instances of a class) does not help to detect the correspondences.</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48</a:t>
            </a:fld>
            <a:endParaRPr lang="en-US"/>
          </a:p>
        </p:txBody>
      </p:sp>
    </p:spTree>
    <p:extLst>
      <p:ext uri="{BB962C8B-B14F-4D97-AF65-F5344CB8AC3E}">
        <p14:creationId xmlns:p14="http://schemas.microsoft.com/office/powerpoint/2010/main" val="11054211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tackle the problem, we will construct a model that determines (probabilistically) whether</a:t>
            </a:r>
            <a:r>
              <a:rPr lang="en-US" baseline="0" dirty="0"/>
              <a:t> a given </a:t>
            </a:r>
            <a:r>
              <a:rPr lang="en-US" dirty="0"/>
              <a:t>data instance with certain</a:t>
            </a:r>
            <a:r>
              <a:rPr lang="en-US" baseline="0" dirty="0"/>
              <a:t> features is semantically related to a class.</a:t>
            </a:r>
            <a:endParaRPr lang="en-US" dirty="0"/>
          </a:p>
          <a:p>
            <a:endParaRPr lang="en-US" dirty="0"/>
          </a:p>
          <a:p>
            <a:endParaRPr lang="en-US" baseline="0" dirty="0"/>
          </a:p>
        </p:txBody>
      </p:sp>
      <p:sp>
        <p:nvSpPr>
          <p:cNvPr id="4" name="Slide Number Placeholder 3"/>
          <p:cNvSpPr>
            <a:spLocks noGrp="1"/>
          </p:cNvSpPr>
          <p:nvPr>
            <p:ph type="sldNum" sz="quarter" idx="10"/>
          </p:nvPr>
        </p:nvSpPr>
        <p:spPr/>
        <p:txBody>
          <a:bodyPr/>
          <a:lstStyle/>
          <a:p>
            <a:fld id="{44D1BABB-F506-5B46-BFB9-2CD62F5C542D}" type="slidenum">
              <a:rPr lang="en-US" smtClean="0"/>
              <a:t>49</a:t>
            </a:fld>
            <a:endParaRPr lang="en-US"/>
          </a:p>
        </p:txBody>
      </p:sp>
    </p:spTree>
    <p:extLst>
      <p:ext uri="{BB962C8B-B14F-4D97-AF65-F5344CB8AC3E}">
        <p14:creationId xmlns:p14="http://schemas.microsoft.com/office/powerpoint/2010/main" val="48751081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a:t>Computing</a:t>
            </a:r>
            <a:r>
              <a:rPr lang="en-US" baseline="0" dirty="0"/>
              <a:t> P(A) is straightforward. We have just to determine the relative frequency of instances of A (how big A is) in the set of all possible instances.</a:t>
            </a:r>
          </a:p>
          <a:p>
            <a:pPr marL="0" marR="0" indent="0" algn="l" defTabSz="914400" rtl="0" eaLnBrk="1" fontAlgn="base" latinLnBrk="0" hangingPunct="1">
              <a:lnSpc>
                <a:spcPct val="100000"/>
              </a:lnSpc>
              <a:spcBef>
                <a:spcPct val="30000"/>
              </a:spcBef>
              <a:spcAft>
                <a:spcPct val="0"/>
              </a:spcAft>
              <a:buClrTx/>
              <a:buSzTx/>
              <a:buFontTx/>
              <a:buNone/>
              <a:tabLst/>
              <a:defRPr/>
            </a:pPr>
            <a:endParaRPr lang="en-US" baseline="0" dirty="0"/>
          </a:p>
          <a:p>
            <a:pPr marL="0" marR="0" indent="0" algn="l" defTabSz="914400" rtl="0" eaLnBrk="1" fontAlgn="base" latinLnBrk="0" hangingPunct="1">
              <a:lnSpc>
                <a:spcPct val="100000"/>
              </a:lnSpc>
              <a:spcBef>
                <a:spcPct val="30000"/>
              </a:spcBef>
              <a:spcAft>
                <a:spcPct val="0"/>
              </a:spcAft>
              <a:buClrTx/>
              <a:buSzTx/>
              <a:buFontTx/>
              <a:buNone/>
              <a:tabLst/>
              <a:defRPr/>
            </a:pPr>
            <a:r>
              <a:rPr lang="en-US" baseline="0" dirty="0"/>
              <a:t>For computing P(</a:t>
            </a:r>
            <a:r>
              <a:rPr lang="en-US" baseline="0" dirty="0" err="1"/>
              <a:t>Ti</a:t>
            </a:r>
            <a:r>
              <a:rPr lang="en-US" baseline="0" dirty="0"/>
              <a:t> | A) we first make an independence assumption: we assume that different terms occurring in the instance </a:t>
            </a:r>
            <a:r>
              <a:rPr lang="en-US" baseline="0" dirty="0" err="1"/>
              <a:t>i</a:t>
            </a:r>
            <a:r>
              <a:rPr lang="en-US" baseline="0" dirty="0"/>
              <a:t> of a class A are independent of each other. I</a:t>
            </a:r>
            <a:r>
              <a:rPr lang="en-US" dirty="0"/>
              <a:t>n practice this</a:t>
            </a:r>
            <a:r>
              <a:rPr lang="en-US" baseline="0" dirty="0"/>
              <a:t> is not the case, but is a generally accepted assumption for simplicity. Then we have to compute the probability of a single term t in class A to occur.</a:t>
            </a:r>
          </a:p>
          <a:p>
            <a:pPr marL="0" marR="0" indent="0" algn="l" defTabSz="914400" rtl="0" eaLnBrk="1" fontAlgn="base" latinLnBrk="0" hangingPunct="1">
              <a:lnSpc>
                <a:spcPct val="100000"/>
              </a:lnSpc>
              <a:spcBef>
                <a:spcPct val="30000"/>
              </a:spcBef>
              <a:spcAft>
                <a:spcPct val="0"/>
              </a:spcAft>
              <a:buClrTx/>
              <a:buSzTx/>
              <a:buFontTx/>
              <a:buNone/>
              <a:tabLst/>
              <a:defRPr/>
            </a:pPr>
            <a:endParaRPr lang="en-US" baseline="0" dirty="0"/>
          </a:p>
          <a:p>
            <a:pPr marL="0" marR="0" indent="0" algn="l" defTabSz="914400" rtl="0" eaLnBrk="1" fontAlgn="base" latinLnBrk="0" hangingPunct="1">
              <a:lnSpc>
                <a:spcPct val="100000"/>
              </a:lnSpc>
              <a:spcBef>
                <a:spcPct val="30000"/>
              </a:spcBef>
              <a:spcAft>
                <a:spcPct val="0"/>
              </a:spcAft>
              <a:buClrTx/>
              <a:buSzTx/>
              <a:buFontTx/>
              <a:buNone/>
              <a:tabLst/>
              <a:defRPr/>
            </a:pPr>
            <a:r>
              <a:rPr lang="en-US" baseline="0" dirty="0"/>
              <a:t>By computing P(A)  and P(</a:t>
            </a:r>
            <a:r>
              <a:rPr lang="en-US" baseline="0" dirty="0" err="1"/>
              <a:t>Ti</a:t>
            </a:r>
            <a:r>
              <a:rPr lang="en-US" baseline="0" dirty="0"/>
              <a:t> | A)  we obtain (up to a constant) the probability of for a (new) instance I to belong to class A.</a:t>
            </a:r>
          </a:p>
          <a:p>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50</a:t>
            </a:fld>
            <a:endParaRPr lang="en-US"/>
          </a:p>
        </p:txBody>
      </p:sp>
    </p:spTree>
    <p:extLst>
      <p:ext uri="{BB962C8B-B14F-4D97-AF65-F5344CB8AC3E}">
        <p14:creationId xmlns:p14="http://schemas.microsoft.com/office/powerpoint/2010/main" val="9842750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general, knowledge bases are incomplete. Thus, there is a significant interest in completing the relationships among entities. To do so one might exploit “patterns” that entities and relationships follow and generalize them.</a:t>
            </a:r>
          </a:p>
        </p:txBody>
      </p:sp>
      <p:sp>
        <p:nvSpPr>
          <p:cNvPr id="4" name="Slide Number Placeholder 3"/>
          <p:cNvSpPr>
            <a:spLocks noGrp="1"/>
          </p:cNvSpPr>
          <p:nvPr>
            <p:ph type="sldNum" sz="quarter" idx="5"/>
          </p:nvPr>
        </p:nvSpPr>
        <p:spPr/>
        <p:txBody>
          <a:bodyPr/>
          <a:lstStyle/>
          <a:p>
            <a:fld id="{E6C47E0B-2958-48CC-BA4E-C350203CF107}" type="slidenum">
              <a:rPr lang="en-US"/>
              <a:pPr/>
              <a:t>4</a:t>
            </a:fld>
            <a:endParaRPr lang="en-US"/>
          </a:p>
        </p:txBody>
      </p:sp>
    </p:spTree>
    <p:extLst>
      <p:ext uri="{BB962C8B-B14F-4D97-AF65-F5344CB8AC3E}">
        <p14:creationId xmlns:p14="http://schemas.microsoft.com/office/powerpoint/2010/main" val="124611787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We</a:t>
                </a:r>
                <a:r>
                  <a:rPr lang="en-US" baseline="0" dirty="0"/>
                  <a:t> show here a complete example of how for a new instance </a:t>
                </a:r>
                <a14:m>
                  <m:oMath xmlns:m="http://schemas.openxmlformats.org/officeDocument/2006/math">
                    <m:r>
                      <a:rPr lang="fr-CH" sz="1600" i="1" dirty="0">
                        <a:latin typeface="Cambria Math" charset="0"/>
                      </a:rPr>
                      <m:t>𝑐</m:t>
                    </m:r>
                    <m:r>
                      <a:rPr lang="fr-CH" sz="1600" b="0" i="1" dirty="0" smtClean="0">
                        <a:latin typeface="Cambria Math" charset="0"/>
                      </a:rPr>
                      <m:t>𝑛</m:t>
                    </m:r>
                  </m:oMath>
                </a14:m>
                <a:r>
                  <a:rPr lang="en-US" baseline="0" dirty="0"/>
                  <a:t>, the most likely corresponding class can be determined in the database. The Naïve Bayes classifier assigns a higher probability for </a:t>
                </a:r>
                <a14:m>
                  <m:oMath xmlns:m="http://schemas.openxmlformats.org/officeDocument/2006/math">
                    <m:r>
                      <a:rPr lang="fr-CH" sz="1600" i="1" dirty="0">
                        <a:latin typeface="Cambria Math" charset="0"/>
                      </a:rPr>
                      <m:t>𝑐</m:t>
                    </m:r>
                    <m:r>
                      <a:rPr lang="fr-CH" sz="1600" b="0" i="1" dirty="0" smtClean="0">
                        <a:latin typeface="Cambria Math" charset="0"/>
                      </a:rPr>
                      <m:t>𝑛</m:t>
                    </m:r>
                  </m:oMath>
                </a14:m>
                <a:r>
                  <a:rPr lang="en-US" baseline="0" dirty="0"/>
                  <a:t> to belong to A than to U (which coincides with our intuition).</a:t>
                </a:r>
                <a:endParaRPr lang="en-US" dirty="0"/>
              </a:p>
            </p:txBody>
          </p:sp>
        </mc:Choice>
        <mc:Fallback xmlns="">
          <p:sp>
            <p:nvSpPr>
              <p:cNvPr id="3" name="Notes Placeholder 2"/>
              <p:cNvSpPr>
                <a:spLocks noGrp="1"/>
              </p:cNvSpPr>
              <p:nvPr>
                <p:ph type="body" idx="1"/>
              </p:nvPr>
            </p:nvSpPr>
            <p:spPr/>
            <p:txBody>
              <a:bodyPr/>
              <a:lstStyle/>
              <a:p>
                <a:r>
                  <a:rPr lang="en-US" dirty="0"/>
                  <a:t>We</a:t>
                </a:r>
                <a:r>
                  <a:rPr lang="en-US" baseline="0" dirty="0"/>
                  <a:t> show here a complete example of how for a new instance </a:t>
                </a:r>
                <a:r>
                  <a:rPr lang="fr-CH" sz="1600" i="0" dirty="0">
                    <a:latin typeface="Cambria Math" charset="0"/>
                  </a:rPr>
                  <a:t>𝑐</a:t>
                </a:r>
                <a:r>
                  <a:rPr lang="fr-CH" sz="1600" b="0" i="0" dirty="0">
                    <a:latin typeface="Cambria Math" charset="0"/>
                  </a:rPr>
                  <a:t>𝑛</a:t>
                </a:r>
                <a:r>
                  <a:rPr lang="en-US" baseline="0" dirty="0"/>
                  <a:t>, the most likely corresponding class can be determined in the database. The Naïve Bayes classifier assigns a higher probability for </a:t>
                </a:r>
                <a:r>
                  <a:rPr lang="fr-CH" sz="1600" i="0" dirty="0">
                    <a:latin typeface="Cambria Math" charset="0"/>
                  </a:rPr>
                  <a:t>𝑐</a:t>
                </a:r>
                <a:r>
                  <a:rPr lang="fr-CH" sz="1600" b="0" i="0" dirty="0">
                    <a:latin typeface="Cambria Math" charset="0"/>
                  </a:rPr>
                  <a:t>𝑛</a:t>
                </a:r>
                <a:r>
                  <a:rPr lang="en-US" baseline="0" dirty="0"/>
                  <a:t> to belong to A than to U (which coincides with our intuition).</a:t>
                </a:r>
                <a:endParaRPr lang="en-US" dirty="0"/>
              </a:p>
            </p:txBody>
          </p:sp>
        </mc:Fallback>
      </mc:AlternateContent>
      <p:sp>
        <p:nvSpPr>
          <p:cNvPr id="4" name="Slide Number Placeholder 3"/>
          <p:cNvSpPr>
            <a:spLocks noGrp="1"/>
          </p:cNvSpPr>
          <p:nvPr>
            <p:ph type="sldNum" sz="quarter" idx="10"/>
          </p:nvPr>
        </p:nvSpPr>
        <p:spPr/>
        <p:txBody>
          <a:bodyPr/>
          <a:lstStyle/>
          <a:p>
            <a:fld id="{44D1BABB-F506-5B46-BFB9-2CD62F5C542D}" type="slidenum">
              <a:rPr lang="en-US" smtClean="0"/>
              <a:t>51</a:t>
            </a:fld>
            <a:endParaRPr lang="en-US"/>
          </a:p>
        </p:txBody>
      </p:sp>
    </p:spTree>
    <p:extLst>
      <p:ext uri="{BB962C8B-B14F-4D97-AF65-F5344CB8AC3E}">
        <p14:creationId xmlns:p14="http://schemas.microsoft.com/office/powerpoint/2010/main" val="92880836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computing </a:t>
            </a:r>
            <a:r>
              <a:rPr lang="en-US" dirty="0" err="1"/>
              <a:t>Jaccard</a:t>
            </a:r>
            <a:r>
              <a:rPr lang="en-US" dirty="0"/>
              <a:t> similarity between two classes A and B we need to know</a:t>
            </a:r>
            <a:r>
              <a:rPr lang="en-US" baseline="0" dirty="0"/>
              <a:t> how many elements are contained in the intersection of A and B and the union of A and B. To that end we can first separate in each of the two databases the elements that belong to the class present in the database (e.g. A in database D1 with universe U1), and then apply the classifier learnt from the other database, whether an element in each of those two sets belongs also to the other class, or not. We consider U2</a:t>
            </a:r>
            <a:r>
              <a:rPr lang="en-US" baseline="30000" dirty="0"/>
              <a:t>AB</a:t>
            </a:r>
            <a:r>
              <a:rPr lang="en-US" baseline="0" dirty="0"/>
              <a:t> as the set of elements of B that are likely to belong to A, if they where part of database D1. In this way we determine (or better estimate) the sizes of the potential intersection of A and B and the union of A and B and can based on this compute an estimate for Jaccard similarity.</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52</a:t>
            </a:fld>
            <a:endParaRPr lang="en-US"/>
          </a:p>
        </p:txBody>
      </p:sp>
    </p:spTree>
    <p:extLst>
      <p:ext uri="{BB962C8B-B14F-4D97-AF65-F5344CB8AC3E}">
        <p14:creationId xmlns:p14="http://schemas.microsoft.com/office/powerpoint/2010/main" val="152578822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dirty="0"/>
          </a:p>
        </p:txBody>
      </p:sp>
      <p:sp>
        <p:nvSpPr>
          <p:cNvPr id="4" name="Slide Number Placeholder 3"/>
          <p:cNvSpPr>
            <a:spLocks noGrp="1"/>
          </p:cNvSpPr>
          <p:nvPr>
            <p:ph type="sldNum" sz="quarter" idx="5"/>
          </p:nvPr>
        </p:nvSpPr>
        <p:spPr/>
        <p:txBody>
          <a:bodyPr/>
          <a:lstStyle/>
          <a:p>
            <a:fld id="{E6C47E0B-2958-48CC-BA4E-C350203CF107}" type="slidenum">
              <a:rPr lang="en-US" smtClean="0"/>
              <a:pPr/>
              <a:t>53</a:t>
            </a:fld>
            <a:endParaRPr lang="en-US"/>
          </a:p>
        </p:txBody>
      </p:sp>
    </p:spTree>
    <p:extLst>
      <p:ext uri="{BB962C8B-B14F-4D97-AF65-F5344CB8AC3E}">
        <p14:creationId xmlns:p14="http://schemas.microsoft.com/office/powerpoint/2010/main" val="35027437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7"/>
          <p:cNvSpPr>
            <a:spLocks noGrp="1" noChangeArrowheads="1"/>
          </p:cNvSpPr>
          <p:nvPr>
            <p:ph type="sldNum" sz="quarter" idx="5"/>
          </p:nvPr>
        </p:nvSpPr>
        <p:spPr>
          <a:noFill/>
        </p:spPr>
        <p:txBody>
          <a:bodyPr/>
          <a:lstStyle/>
          <a:p>
            <a:fld id="{FC745992-2E39-4D65-A6CC-2BA9BEB27562}" type="slidenum">
              <a:rPr lang="en-US"/>
              <a:pPr/>
              <a:t>56</a:t>
            </a:fld>
            <a:endParaRPr lang="en-US"/>
          </a:p>
        </p:txBody>
      </p:sp>
      <p:sp>
        <p:nvSpPr>
          <p:cNvPr id="100355" name="Rectangle 2"/>
          <p:cNvSpPr>
            <a:spLocks noGrp="1" noRot="1" noChangeAspect="1" noChangeArrowheads="1" noTextEdit="1"/>
          </p:cNvSpPr>
          <p:nvPr>
            <p:ph type="sldImg"/>
          </p:nvPr>
        </p:nvSpPr>
        <p:spPr>
          <a:xfrm>
            <a:off x="674688" y="766763"/>
            <a:ext cx="5754687" cy="3838575"/>
          </a:xfrm>
          <a:ln cap="flat"/>
        </p:spPr>
      </p:sp>
      <p:sp>
        <p:nvSpPr>
          <p:cNvPr id="100356" name="Rectangle 3"/>
          <p:cNvSpPr>
            <a:spLocks noGrp="1" noChangeArrowheads="1"/>
          </p:cNvSpPr>
          <p:nvPr>
            <p:ph type="body" idx="1"/>
          </p:nvPr>
        </p:nvSpPr>
        <p:spPr>
          <a:noFill/>
          <a:ln/>
        </p:spPr>
        <p:txBody>
          <a:bodyPr/>
          <a:lstStyle/>
          <a:p>
            <a:endParaRPr lang="fr-FR"/>
          </a:p>
        </p:txBody>
      </p:sp>
    </p:spTree>
    <p:extLst>
      <p:ext uri="{BB962C8B-B14F-4D97-AF65-F5344CB8AC3E}">
        <p14:creationId xmlns:p14="http://schemas.microsoft.com/office/powerpoint/2010/main" val="5414454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order to tackle the problem of link prediction, we come back to an observation that we had made earlier for word embeddings. We have seen that relationships seem to be represented as linear transformations.</a:t>
            </a:r>
          </a:p>
        </p:txBody>
      </p:sp>
      <p:sp>
        <p:nvSpPr>
          <p:cNvPr id="4" name="Slide Number Placeholder 3"/>
          <p:cNvSpPr>
            <a:spLocks noGrp="1"/>
          </p:cNvSpPr>
          <p:nvPr>
            <p:ph type="sldNum" sz="quarter" idx="5"/>
          </p:nvPr>
        </p:nvSpPr>
        <p:spPr/>
        <p:txBody>
          <a:bodyPr/>
          <a:lstStyle/>
          <a:p>
            <a:fld id="{E6C47E0B-2958-48CC-BA4E-C350203CF107}" type="slidenum">
              <a:rPr lang="en-US"/>
              <a:pPr/>
              <a:t>5</a:t>
            </a:fld>
            <a:endParaRPr lang="en-US"/>
          </a:p>
        </p:txBody>
      </p:sp>
    </p:spTree>
    <p:extLst>
      <p:ext uri="{BB962C8B-B14F-4D97-AF65-F5344CB8AC3E}">
        <p14:creationId xmlns:p14="http://schemas.microsoft.com/office/powerpoint/2010/main" val="23176169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We can express the linear relationship among the embeddings of two types of entities, e.g., countries and their capitals, by stating that the differences of the embedding vectors are similar. Since the differences of the vectors are similar, we can also introduce a vector for this difference, which we call </a:t>
                </a:r>
                <a14:m>
                  <m:oMath xmlns:m="http://schemas.openxmlformats.org/officeDocument/2006/math">
                    <m:sSub>
                      <m:sSubPr>
                        <m:ctrlPr>
                          <a:rPr lang="en-US" sz="1400" i="1" smtClean="0">
                            <a:latin typeface="Cambria Math" panose="02040503050406030204" pitchFamily="18" charset="0"/>
                          </a:rPr>
                        </m:ctrlPr>
                      </m:sSubPr>
                      <m:e>
                        <m:r>
                          <a:rPr lang="fr-CH" sz="1400" b="0" i="1">
                            <a:latin typeface="Cambria Math" panose="02040503050406030204" pitchFamily="18" charset="0"/>
                          </a:rPr>
                          <m:t>𝑣</m:t>
                        </m:r>
                      </m:e>
                      <m:sub>
                        <m:r>
                          <a:rPr lang="fr-CH" sz="1400" b="0" i="1">
                            <a:latin typeface="Cambria Math" panose="02040503050406030204" pitchFamily="18" charset="0"/>
                          </a:rPr>
                          <m:t>𝑖𝑠</m:t>
                        </m:r>
                        <m:r>
                          <a:rPr lang="fr-CH" sz="1400" b="0" i="1">
                            <a:latin typeface="Cambria Math" panose="02040503050406030204" pitchFamily="18" charset="0"/>
                          </a:rPr>
                          <m:t>_</m:t>
                        </m:r>
                        <m:r>
                          <a:rPr lang="fr-CH" sz="1400" b="0" i="1">
                            <a:latin typeface="Cambria Math" panose="02040503050406030204" pitchFamily="18" charset="0"/>
                          </a:rPr>
                          <m:t>𝑐𝑎𝑝𝑖𝑡𝑎𝑙</m:t>
                        </m:r>
                        <m:r>
                          <a:rPr lang="fr-CH" sz="1400" b="0" i="1">
                            <a:latin typeface="Cambria Math" panose="02040503050406030204" pitchFamily="18" charset="0"/>
                          </a:rPr>
                          <m:t>_</m:t>
                        </m:r>
                        <m:r>
                          <a:rPr lang="fr-CH" sz="1400" b="0" i="1">
                            <a:latin typeface="Cambria Math" panose="02040503050406030204" pitchFamily="18" charset="0"/>
                          </a:rPr>
                          <m:t>𝑜𝑓</m:t>
                        </m:r>
                      </m:sub>
                    </m:sSub>
                  </m:oMath>
                </a14:m>
                <a:r>
                  <a:rPr lang="en-US" dirty="0"/>
                  <a:t>. This vector can</a:t>
                </a:r>
                <a:r>
                  <a:rPr lang="en-US" baseline="0" dirty="0"/>
                  <a:t> be considered as a representation of the relationship. This formulation of the problem is the starting point for methods for identifying new relationships in knowledge graphs using embedding techniques.</a:t>
                </a:r>
                <a:endParaRPr lang="en-US" dirty="0"/>
              </a:p>
              <a:p>
                <a:endParaRPr lang="en-US" dirty="0"/>
              </a:p>
            </p:txBody>
          </p:sp>
        </mc:Choice>
        <mc:Fallback xmlns="">
          <p:sp>
            <p:nvSpPr>
              <p:cNvPr id="3" name="Notes Placeholder 2"/>
              <p:cNvSpPr>
                <a:spLocks noGrp="1"/>
              </p:cNvSpPr>
              <p:nvPr>
                <p:ph type="body" idx="1"/>
              </p:nvPr>
            </p:nvSpPr>
            <p:spPr/>
            <p:txBody>
              <a:bodyPr/>
              <a:lstStyle/>
              <a:p>
                <a:r>
                  <a:rPr lang="en-US" dirty="0"/>
                  <a:t>We can express the linear relationship among the embeddings of two types of entities, e.g., countries and their capitals, by stating that the differences of the embedding vectors are similar. Since the differences of the vectors are similar, we can also introduce a vector for this difference, which we call </a:t>
                </a:r>
                <a:r>
                  <a:rPr lang="fr-CH" sz="1400" b="0" i="0">
                    <a:latin typeface="Cambria Math" panose="02040503050406030204" pitchFamily="18" charset="0"/>
                  </a:rPr>
                  <a:t>𝑣</a:t>
                </a:r>
                <a:r>
                  <a:rPr lang="en-US" sz="1400" b="0" i="0">
                    <a:latin typeface="Cambria Math" panose="02040503050406030204" pitchFamily="18" charset="0"/>
                  </a:rPr>
                  <a:t>_(</a:t>
                </a:r>
                <a:r>
                  <a:rPr lang="fr-CH" sz="1400" b="0" i="0">
                    <a:latin typeface="Cambria Math" panose="02040503050406030204" pitchFamily="18" charset="0"/>
                  </a:rPr>
                  <a:t>𝑖𝑠_𝑐𝑎𝑝𝑖𝑡𝑎𝑙_𝑜𝑓</a:t>
                </a:r>
                <a:r>
                  <a:rPr lang="en-US" sz="1400" b="0" i="0">
                    <a:latin typeface="Cambria Math" panose="02040503050406030204" pitchFamily="18" charset="0"/>
                  </a:rPr>
                  <a:t>)</a:t>
                </a:r>
                <a:r>
                  <a:rPr lang="en-US" dirty="0"/>
                  <a:t>. This vector can</a:t>
                </a:r>
                <a:r>
                  <a:rPr lang="en-US" baseline="0" dirty="0"/>
                  <a:t> be considered as a representation of the relationship. This formulation of the problem is the starting point for methods for identifying new relationships in knowledge graphs using embedding techniques.</a:t>
                </a:r>
                <a:endParaRPr lang="en-US" dirty="0"/>
              </a:p>
              <a:p>
                <a:endParaRPr lang="en-US" dirty="0"/>
              </a:p>
            </p:txBody>
          </p:sp>
        </mc:Fallback>
      </mc:AlternateContent>
      <p:sp>
        <p:nvSpPr>
          <p:cNvPr id="4" name="Slide Number Placeholder 3"/>
          <p:cNvSpPr>
            <a:spLocks noGrp="1"/>
          </p:cNvSpPr>
          <p:nvPr>
            <p:ph type="sldNum" sz="quarter" idx="5"/>
          </p:nvPr>
        </p:nvSpPr>
        <p:spPr/>
        <p:txBody>
          <a:bodyPr/>
          <a:lstStyle/>
          <a:p>
            <a:fld id="{E6C47E0B-2958-48CC-BA4E-C350203CF107}" type="slidenum">
              <a:rPr lang="en-US"/>
              <a:pPr/>
              <a:t>6</a:t>
            </a:fld>
            <a:endParaRPr lang="en-US"/>
          </a:p>
        </p:txBody>
      </p:sp>
    </p:spTree>
    <p:extLst>
      <p:ext uri="{BB962C8B-B14F-4D97-AF65-F5344CB8AC3E}">
        <p14:creationId xmlns:p14="http://schemas.microsoft.com/office/powerpoint/2010/main" val="500018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To formulate the model, assume that we have a knowledge graph consisting of triples </a:t>
                </a:r>
                <a14:m>
                  <m:oMath xmlns:m="http://schemas.openxmlformats.org/officeDocument/2006/math">
                    <m:d>
                      <m:dPr>
                        <m:ctrlPr>
                          <a:rPr lang="fr-CH" b="0" i="1">
                            <a:latin typeface="Cambria Math" panose="02040503050406030204" pitchFamily="18" charset="0"/>
                          </a:rPr>
                        </m:ctrlPr>
                      </m:dPr>
                      <m:e>
                        <m:r>
                          <a:rPr lang="fr-CH" b="0" i="1">
                            <a:latin typeface="Cambria Math" panose="02040503050406030204" pitchFamily="18" charset="0"/>
                          </a:rPr>
                          <m:t>h</m:t>
                        </m:r>
                        <m:r>
                          <a:rPr lang="fr-CH" b="0" i="1">
                            <a:latin typeface="Cambria Math" panose="02040503050406030204" pitchFamily="18" charset="0"/>
                          </a:rPr>
                          <m:t>,</m:t>
                        </m:r>
                        <m:r>
                          <a:rPr lang="fr-CH" b="0" i="1">
                            <a:latin typeface="Cambria Math" panose="02040503050406030204" pitchFamily="18" charset="0"/>
                          </a:rPr>
                          <m:t>𝑟</m:t>
                        </m:r>
                        <m:r>
                          <a:rPr lang="fr-CH" b="0" i="1">
                            <a:latin typeface="Cambria Math" panose="02040503050406030204" pitchFamily="18" charset="0"/>
                          </a:rPr>
                          <m:t>,</m:t>
                        </m:r>
                        <m:r>
                          <a:rPr lang="fr-CH" b="0" i="1">
                            <a:latin typeface="Cambria Math" panose="02040503050406030204" pitchFamily="18" charset="0"/>
                          </a:rPr>
                          <m:t>𝑡</m:t>
                        </m:r>
                      </m:e>
                    </m:d>
                  </m:oMath>
                </a14:m>
                <a:r>
                  <a:rPr lang="en-US" dirty="0"/>
                  <a:t>. </a:t>
                </a:r>
                <a14:m>
                  <m:oMath xmlns:m="http://schemas.openxmlformats.org/officeDocument/2006/math">
                    <m:r>
                      <a:rPr lang="fr-CH" b="0" i="1">
                        <a:latin typeface="Cambria Math" panose="02040503050406030204" pitchFamily="18" charset="0"/>
                      </a:rPr>
                      <m:t>h</m:t>
                    </m:r>
                  </m:oMath>
                </a14:m>
                <a:r>
                  <a:rPr lang="en-US" dirty="0"/>
                  <a:t> indicates the term “head”</a:t>
                </a:r>
                <a:r>
                  <a:rPr lang="en-US" baseline="0" dirty="0"/>
                  <a:t> and </a:t>
                </a:r>
                <a14:m>
                  <m:oMath xmlns:m="http://schemas.openxmlformats.org/officeDocument/2006/math">
                    <m:r>
                      <a:rPr lang="fr-CH" b="0" i="1">
                        <a:latin typeface="Cambria Math" panose="02040503050406030204" pitchFamily="18" charset="0"/>
                      </a:rPr>
                      <m:t>𝑡</m:t>
                    </m:r>
                  </m:oMath>
                </a14:m>
                <a:r>
                  <a:rPr lang="en-US" baseline="0" dirty="0"/>
                  <a:t> the term “tail”, and both are entities. The objective is to find low-dimensional vectors representing both the head and tail entities, and the relationships.</a:t>
                </a:r>
              </a:p>
            </p:txBody>
          </p:sp>
        </mc:Choice>
        <mc:Fallback xmlns="">
          <p:sp>
            <p:nvSpPr>
              <p:cNvPr id="3" name="Notes Placeholder 2"/>
              <p:cNvSpPr>
                <a:spLocks noGrp="1"/>
              </p:cNvSpPr>
              <p:nvPr>
                <p:ph type="body" idx="1"/>
              </p:nvPr>
            </p:nvSpPr>
            <p:spPr/>
            <p:txBody>
              <a:bodyPr/>
              <a:lstStyle/>
              <a:p>
                <a:r>
                  <a:rPr lang="en-US"/>
                  <a:t>To formulate the model we assume that we have a knowledge graph consisting of triples </a:t>
                </a:r>
                <a:r>
                  <a:rPr lang="fr-CH" b="0" i="0">
                    <a:latin typeface="Cambria Math" panose="02040503050406030204" pitchFamily="18" charset="0"/>
                  </a:rPr>
                  <a:t>(ℎ,𝑟,𝑡)</a:t>
                </a:r>
                <a:r>
                  <a:rPr lang="en-US"/>
                  <a:t>. </a:t>
                </a:r>
                <a:r>
                  <a:rPr lang="fr-CH" b="0" i="0">
                    <a:latin typeface="Cambria Math" panose="02040503050406030204" pitchFamily="18" charset="0"/>
                  </a:rPr>
                  <a:t>ℎ</a:t>
                </a:r>
                <a:r>
                  <a:rPr lang="en-US"/>
                  <a:t> indicates the term “head”</a:t>
                </a:r>
                <a:r>
                  <a:rPr lang="en-US" baseline="0"/>
                  <a:t> and </a:t>
                </a:r>
                <a:r>
                  <a:rPr lang="fr-CH" b="0" i="0">
                    <a:latin typeface="Cambria Math" panose="02040503050406030204" pitchFamily="18" charset="0"/>
                  </a:rPr>
                  <a:t>𝑡</a:t>
                </a:r>
                <a:r>
                  <a:rPr lang="en-US" baseline="0"/>
                  <a:t> the term “tail”.</a:t>
                </a:r>
              </a:p>
              <a:p>
                <a:r>
                  <a:rPr lang="en-US" baseline="0"/>
                  <a:t>Then we introduce a function that measure how plausible a triple is (we can think of it as a probability). Clearly, the function should return higher values for plausible tuples than for implausible ones. </a:t>
                </a:r>
                <a:endParaRPr lang="en-US"/>
              </a:p>
            </p:txBody>
          </p:sp>
        </mc:Fallback>
      </mc:AlternateContent>
      <p:sp>
        <p:nvSpPr>
          <p:cNvPr id="4" name="Slide Number Placeholder 3"/>
          <p:cNvSpPr>
            <a:spLocks noGrp="1"/>
          </p:cNvSpPr>
          <p:nvPr>
            <p:ph type="sldNum" sz="quarter" idx="5"/>
          </p:nvPr>
        </p:nvSpPr>
        <p:spPr/>
        <p:txBody>
          <a:bodyPr/>
          <a:lstStyle/>
          <a:p>
            <a:fld id="{E6C47E0B-2958-48CC-BA4E-C350203CF107}" type="slidenum">
              <a:rPr lang="en-US"/>
              <a:pPr/>
              <a:t>7</a:t>
            </a:fld>
            <a:endParaRPr lang="en-US"/>
          </a:p>
        </p:txBody>
      </p:sp>
    </p:spTree>
    <p:extLst>
      <p:ext uri="{BB962C8B-B14F-4D97-AF65-F5344CB8AC3E}">
        <p14:creationId xmlns:p14="http://schemas.microsoft.com/office/powerpoint/2010/main" val="42111101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baseline="0" dirty="0"/>
                  <a:t>For learning the model, we need to introduce a loss function. To define this loss function, we first introduce a plausibility score </a:t>
                </a:r>
                <a14:m>
                  <m:oMath xmlns:m="http://schemas.openxmlformats.org/officeDocument/2006/math">
                    <m:r>
                      <m:rPr>
                        <m:sty m:val="p"/>
                      </m:rPr>
                      <a:rPr lang="fr-CH" smtClean="0">
                        <a:latin typeface="Cambria Math" panose="02040503050406030204" pitchFamily="18" charset="0"/>
                      </a:rPr>
                      <m:t>f</m:t>
                    </m:r>
                    <m:d>
                      <m:dPr>
                        <m:ctrlPr>
                          <a:rPr lang="fr-CH" i="1">
                            <a:latin typeface="Cambria Math" panose="02040503050406030204" pitchFamily="18" charset="0"/>
                          </a:rPr>
                        </m:ctrlPr>
                      </m:dPr>
                      <m:e>
                        <m:sSub>
                          <m:sSubPr>
                            <m:ctrlPr>
                              <a:rPr lang="fr-CH" i="1">
                                <a:latin typeface="Cambria Math" panose="02040503050406030204" pitchFamily="18" charset="0"/>
                              </a:rPr>
                            </m:ctrlPr>
                          </m:sSubPr>
                          <m:e>
                            <m:r>
                              <a:rPr lang="fr-CH" b="1" i="1">
                                <a:latin typeface="Cambria Math" panose="02040503050406030204" pitchFamily="18" charset="0"/>
                              </a:rPr>
                              <m:t>𝒗</m:t>
                            </m:r>
                          </m:e>
                          <m:sub>
                            <m:r>
                              <a:rPr lang="fr-CH" i="1">
                                <a:latin typeface="Cambria Math" panose="02040503050406030204" pitchFamily="18" charset="0"/>
                              </a:rPr>
                              <m:t>h</m:t>
                            </m:r>
                          </m:sub>
                        </m:sSub>
                        <m:r>
                          <a:rPr lang="fr-CH" i="1">
                            <a:latin typeface="Cambria Math" panose="02040503050406030204" pitchFamily="18" charset="0"/>
                          </a:rPr>
                          <m:t>, </m:t>
                        </m:r>
                        <m:sSub>
                          <m:sSubPr>
                            <m:ctrlPr>
                              <a:rPr lang="fr-CH" i="1">
                                <a:latin typeface="Cambria Math" panose="02040503050406030204" pitchFamily="18" charset="0"/>
                              </a:rPr>
                            </m:ctrlPr>
                          </m:sSubPr>
                          <m:e>
                            <m:r>
                              <a:rPr lang="fr-CH" b="1" i="1">
                                <a:latin typeface="Cambria Math" panose="02040503050406030204" pitchFamily="18" charset="0"/>
                              </a:rPr>
                              <m:t>𝒗</m:t>
                            </m:r>
                          </m:e>
                          <m:sub>
                            <m:r>
                              <a:rPr lang="fr-CH" i="1">
                                <a:latin typeface="Cambria Math" panose="02040503050406030204" pitchFamily="18" charset="0"/>
                              </a:rPr>
                              <m:t>𝑟</m:t>
                            </m:r>
                          </m:sub>
                        </m:sSub>
                        <m:r>
                          <a:rPr lang="fr-CH" i="1">
                            <a:latin typeface="Cambria Math" panose="02040503050406030204" pitchFamily="18" charset="0"/>
                          </a:rPr>
                          <m:t>,</m:t>
                        </m:r>
                        <m:sSub>
                          <m:sSubPr>
                            <m:ctrlPr>
                              <a:rPr lang="fr-CH" i="1">
                                <a:latin typeface="Cambria Math" panose="02040503050406030204" pitchFamily="18" charset="0"/>
                              </a:rPr>
                            </m:ctrlPr>
                          </m:sSubPr>
                          <m:e>
                            <m:r>
                              <a:rPr lang="fr-CH" b="1" i="1">
                                <a:latin typeface="Cambria Math" panose="02040503050406030204" pitchFamily="18" charset="0"/>
                              </a:rPr>
                              <m:t>𝒗</m:t>
                            </m:r>
                          </m:e>
                          <m:sub>
                            <m:r>
                              <a:rPr lang="fr-CH" i="1">
                                <a:latin typeface="Cambria Math" panose="02040503050406030204" pitchFamily="18" charset="0"/>
                              </a:rPr>
                              <m:t>𝑡</m:t>
                            </m:r>
                          </m:sub>
                        </m:sSub>
                      </m:e>
                    </m:d>
                  </m:oMath>
                </a14:m>
                <a:r>
                  <a:rPr lang="en-US" baseline="0" dirty="0"/>
                  <a:t> for triples of embedding vectors. This score can be thought of as the inverse of the probability a triple triple to represent a correct fact. That means that more plausible the fact is the lower the plausibility score, approaching zero.</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baseline="0"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US" baseline="0" dirty="0"/>
                  <a:t>The property that we require the score to satisfy is that correct triples have a higher score than incorrect triples. This requires examples of both correct and incorrect triples. For correct triples we can use facts from a given knowledge graph. For obtaining incorrect triples we can take a correct fact and corrupt it by modifying parts of the fact with random replacements. </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baseline="0" dirty="0"/>
              </a:p>
            </p:txBody>
          </p:sp>
        </mc:Choice>
        <mc:Fallback xmlns="">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baseline="0" dirty="0"/>
                  <a:t>For learning the model, we need to introduce a loss function. To define this loss function, we first introduce a plausibility score </a:t>
                </a:r>
                <a:r>
                  <a:rPr lang="fr-CH" i="0">
                    <a:latin typeface="Cambria Math" panose="02040503050406030204" pitchFamily="18" charset="0"/>
                  </a:rPr>
                  <a:t>f(</a:t>
                </a:r>
                <a:r>
                  <a:rPr lang="fr-CH" b="1" i="0">
                    <a:latin typeface="Cambria Math" panose="02040503050406030204" pitchFamily="18" charset="0"/>
                  </a:rPr>
                  <a:t>𝒗_</a:t>
                </a:r>
                <a:r>
                  <a:rPr lang="fr-CH" i="0">
                    <a:latin typeface="Cambria Math" panose="02040503050406030204" pitchFamily="18" charset="0"/>
                  </a:rPr>
                  <a:t>ℎ, </a:t>
                </a:r>
                <a:r>
                  <a:rPr lang="fr-CH" b="1" i="0">
                    <a:latin typeface="Cambria Math" panose="02040503050406030204" pitchFamily="18" charset="0"/>
                  </a:rPr>
                  <a:t>𝒗_</a:t>
                </a:r>
                <a:r>
                  <a:rPr lang="fr-CH" i="0">
                    <a:latin typeface="Cambria Math" panose="02040503050406030204" pitchFamily="18" charset="0"/>
                  </a:rPr>
                  <a:t>𝑟,</a:t>
                </a:r>
                <a:r>
                  <a:rPr lang="fr-CH" b="1" i="0">
                    <a:latin typeface="Cambria Math" panose="02040503050406030204" pitchFamily="18" charset="0"/>
                  </a:rPr>
                  <a:t>𝒗_</a:t>
                </a:r>
                <a:r>
                  <a:rPr lang="fr-CH" i="0">
                    <a:latin typeface="Cambria Math" panose="02040503050406030204" pitchFamily="18" charset="0"/>
                  </a:rPr>
                  <a:t>𝑡 )</a:t>
                </a:r>
                <a:r>
                  <a:rPr lang="en-US" baseline="0" dirty="0"/>
                  <a:t> for triples of embedding vectors. This score can be thought of as the inverse of the probability a triple triple to represent a correct fact. That means that more plausible the fact is the lower the plausibility score, approaching zero.</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baseline="0"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US" baseline="0" dirty="0"/>
                  <a:t>The property that we require the score to satisfy is that correct triples have a higher score than incorrect triples. This requires examples of both correct and incorrect triples. For correct triples we can use facts from a given knowledge graph. For obtaining incorrect triples we can take a correct fact and corrupt it by modifying parts of the fact with random replacements. </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baseline="0" dirty="0"/>
              </a:p>
            </p:txBody>
          </p:sp>
        </mc:Fallback>
      </mc:AlternateContent>
      <p:sp>
        <p:nvSpPr>
          <p:cNvPr id="4" name="Slide Number Placeholder 3"/>
          <p:cNvSpPr>
            <a:spLocks noGrp="1"/>
          </p:cNvSpPr>
          <p:nvPr>
            <p:ph type="sldNum" sz="quarter" idx="5"/>
          </p:nvPr>
        </p:nvSpPr>
        <p:spPr/>
        <p:txBody>
          <a:bodyPr/>
          <a:lstStyle/>
          <a:p>
            <a:fld id="{E6C47E0B-2958-48CC-BA4E-C350203CF107}" type="slidenum">
              <a:rPr lang="en-US" smtClean="0"/>
              <a:pPr/>
              <a:t>8</a:t>
            </a:fld>
            <a:endParaRPr lang="en-US"/>
          </a:p>
        </p:txBody>
      </p:sp>
    </p:spTree>
    <p:extLst>
      <p:ext uri="{BB962C8B-B14F-4D97-AF65-F5344CB8AC3E}">
        <p14:creationId xmlns:p14="http://schemas.microsoft.com/office/powerpoint/2010/main" val="25763292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Using the plausibility function, we can formulate a loss function that should be minimized. The form of the function is a margin loss function. It tries to separate the positive from the negative samples, using the plausibility score. The hyperparameter </a:t>
                </a:r>
                <a14:m>
                  <m:oMath xmlns:m="http://schemas.openxmlformats.org/officeDocument/2006/math">
                    <m:r>
                      <a:rPr lang="fr-CH" i="1" smtClean="0">
                        <a:latin typeface="Cambria Math" panose="02040503050406030204" pitchFamily="18" charset="0"/>
                        <a:ea typeface="Cambria Math" panose="02040503050406030204" pitchFamily="18" charset="0"/>
                      </a:rPr>
                      <m:t>𝛾</m:t>
                    </m:r>
                  </m:oMath>
                </a14:m>
                <a:r>
                  <a:rPr lang="en-US" dirty="0"/>
                  <a:t> determines by which margin the optimization will try to separate the plausibility scores of correct vs. incorrect triples. </a:t>
                </a:r>
              </a:p>
              <a:p>
                <a:endParaRPr lang="en-US" dirty="0"/>
              </a:p>
              <a:p>
                <a:r>
                  <a:rPr lang="en-US" dirty="0"/>
                  <a:t>The optimization is performed as usual with SGD.</a:t>
                </a:r>
              </a:p>
              <a:p>
                <a:endParaRPr lang="en-US" dirty="0"/>
              </a:p>
            </p:txBody>
          </p:sp>
        </mc:Choice>
        <mc:Fallback xmlns="">
          <p:sp>
            <p:nvSpPr>
              <p:cNvPr id="3" name="Notes Placeholder 2"/>
              <p:cNvSpPr>
                <a:spLocks noGrp="1"/>
              </p:cNvSpPr>
              <p:nvPr>
                <p:ph type="body" idx="1"/>
              </p:nvPr>
            </p:nvSpPr>
            <p:spPr/>
            <p:txBody>
              <a:bodyPr/>
              <a:lstStyle/>
              <a:p>
                <a:r>
                  <a:rPr lang="en-US" dirty="0"/>
                  <a:t>Using the plausibility function, we can formulate a loss function that should be minimized. The form of the function is a margin loss function. It tries to separate the positive from the negative samples, using the plausibility score. The hyperparameter </a:t>
                </a:r>
                <a:r>
                  <a:rPr lang="fr-CH" i="0">
                    <a:latin typeface="Cambria Math" panose="02040503050406030204" pitchFamily="18" charset="0"/>
                    <a:ea typeface="Cambria Math" panose="02040503050406030204" pitchFamily="18" charset="0"/>
                  </a:rPr>
                  <a:t>𝛾</a:t>
                </a:r>
                <a:r>
                  <a:rPr lang="en-US" dirty="0"/>
                  <a:t> determines by which margin the optimization will try to separate the plausibility scores of correct vs. incorrect triples. </a:t>
                </a:r>
              </a:p>
              <a:p>
                <a:endParaRPr lang="en-US" dirty="0"/>
              </a:p>
              <a:p>
                <a:r>
                  <a:rPr lang="en-US" dirty="0"/>
                  <a:t>The optimization is performed as usual with SGD.</a:t>
                </a:r>
              </a:p>
              <a:p>
                <a:endParaRPr lang="en-US" dirty="0"/>
              </a:p>
            </p:txBody>
          </p:sp>
        </mc:Fallback>
      </mc:AlternateContent>
      <p:sp>
        <p:nvSpPr>
          <p:cNvPr id="4" name="Slide Number Placeholder 3"/>
          <p:cNvSpPr>
            <a:spLocks noGrp="1"/>
          </p:cNvSpPr>
          <p:nvPr>
            <p:ph type="sldNum" sz="quarter" idx="5"/>
          </p:nvPr>
        </p:nvSpPr>
        <p:spPr/>
        <p:txBody>
          <a:bodyPr/>
          <a:lstStyle/>
          <a:p>
            <a:fld id="{E6C47E0B-2958-48CC-BA4E-C350203CF107}" type="slidenum">
              <a:rPr lang="en-US"/>
              <a:pPr/>
              <a:t>9</a:t>
            </a:fld>
            <a:endParaRPr lang="en-US"/>
          </a:p>
        </p:txBody>
      </p:sp>
    </p:spTree>
    <p:extLst>
      <p:ext uri="{BB962C8B-B14F-4D97-AF65-F5344CB8AC3E}">
        <p14:creationId xmlns:p14="http://schemas.microsoft.com/office/powerpoint/2010/main" val="33518193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90945" y="2460842"/>
            <a:ext cx="10097374" cy="1698015"/>
          </a:xfrm>
        </p:spPr>
        <p:txBody>
          <a:bodyPr/>
          <a:lstStyle/>
          <a:p>
            <a:r>
              <a:rPr lang="en-US"/>
              <a:t>Click to edit Master title style</a:t>
            </a:r>
            <a:endParaRPr lang="fr-CH"/>
          </a:p>
        </p:txBody>
      </p:sp>
      <p:sp>
        <p:nvSpPr>
          <p:cNvPr id="3" name="Subtitle 2"/>
          <p:cNvSpPr>
            <a:spLocks noGrp="1"/>
          </p:cNvSpPr>
          <p:nvPr>
            <p:ph type="subTitle" idx="1"/>
          </p:nvPr>
        </p:nvSpPr>
        <p:spPr>
          <a:xfrm>
            <a:off x="1781890" y="4488921"/>
            <a:ext cx="8315484" cy="2024415"/>
          </a:xfrm>
        </p:spPr>
        <p:txBody>
          <a:bodyPr/>
          <a:lstStyle>
            <a:lvl1pPr marL="0" indent="0" algn="ctr">
              <a:buNone/>
              <a:defRPr/>
            </a:lvl1pPr>
            <a:lvl2pPr marL="565561" indent="0" algn="ctr">
              <a:buNone/>
              <a:defRPr/>
            </a:lvl2pPr>
            <a:lvl3pPr marL="1131126" indent="0" algn="ctr">
              <a:buNone/>
              <a:defRPr/>
            </a:lvl3pPr>
            <a:lvl4pPr marL="1696685" indent="0" algn="ctr">
              <a:buNone/>
              <a:defRPr/>
            </a:lvl4pPr>
            <a:lvl5pPr marL="2262251" indent="0" algn="ctr">
              <a:buNone/>
              <a:defRPr/>
            </a:lvl5pPr>
            <a:lvl6pPr marL="2827813" indent="0" algn="ctr">
              <a:buNone/>
              <a:defRPr/>
            </a:lvl6pPr>
            <a:lvl7pPr marL="3393374" indent="0" algn="ctr">
              <a:buNone/>
              <a:defRPr/>
            </a:lvl7pPr>
            <a:lvl8pPr marL="3958938" indent="0" algn="ctr">
              <a:buNone/>
              <a:defRPr/>
            </a:lvl8pPr>
            <a:lvl9pPr marL="4524504" indent="0" algn="ctr">
              <a:buNone/>
              <a:defRPr/>
            </a:lvl9pPr>
          </a:lstStyle>
          <a:p>
            <a:r>
              <a:rPr lang="en-US"/>
              <a:t>Click to edit Master subtitle style</a:t>
            </a:r>
            <a:endParaRPr lang="fr-CH"/>
          </a:p>
        </p:txBody>
      </p:sp>
      <p:sp>
        <p:nvSpPr>
          <p:cNvPr id="4" name="Footer Placeholder 3"/>
          <p:cNvSpPr>
            <a:spLocks noGrp="1"/>
          </p:cNvSpPr>
          <p:nvPr>
            <p:ph type="ftr" sz="quarter" idx="10"/>
          </p:nvPr>
        </p:nvSpPr>
        <p:spPr/>
        <p:txBody>
          <a:bodyPr/>
          <a:lstStyle>
            <a:lvl1pPr>
              <a:defRPr/>
            </a:lvl1pPr>
          </a:lstStyle>
          <a:p>
            <a:r>
              <a:rPr lang="fr-CH"/>
              <a:t>©2024, Karl Aberer, EPFL-IC, Laboratoire de systèmes d'informations répartis </a:t>
            </a:r>
            <a:endParaRPr lang="en-GB"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CH"/>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Footer Placeholder 3"/>
          <p:cNvSpPr>
            <a:spLocks noGrp="1"/>
          </p:cNvSpPr>
          <p:nvPr>
            <p:ph type="ftr" sz="quarter" idx="10"/>
          </p:nvPr>
        </p:nvSpPr>
        <p:spPr/>
        <p:txBody>
          <a:bodyPr/>
          <a:lstStyle>
            <a:lvl1pPr>
              <a:defRPr/>
            </a:lvl1pPr>
          </a:lstStyle>
          <a:p>
            <a:r>
              <a:rPr lang="fr-CH"/>
              <a:t>©2024, Karl Aberer, EPFL-IC, Laboratoire de systèmes d'informations répartis </a:t>
            </a:r>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17547" y="352072"/>
            <a:ext cx="2705832" cy="7006605"/>
          </a:xfrm>
        </p:spPr>
        <p:txBody>
          <a:bodyPr vert="eaVert"/>
          <a:lstStyle/>
          <a:p>
            <a:r>
              <a:rPr lang="en-US"/>
              <a:t>Click to edit Master title style</a:t>
            </a:r>
            <a:endParaRPr lang="fr-CH"/>
          </a:p>
        </p:txBody>
      </p:sp>
      <p:sp>
        <p:nvSpPr>
          <p:cNvPr id="3" name="Vertical Text Placeholder 2"/>
          <p:cNvSpPr>
            <a:spLocks noGrp="1"/>
          </p:cNvSpPr>
          <p:nvPr>
            <p:ph type="body" orient="vert" idx="1"/>
          </p:nvPr>
        </p:nvSpPr>
        <p:spPr>
          <a:xfrm>
            <a:off x="197988" y="352072"/>
            <a:ext cx="7921572" cy="700660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Footer Placeholder 3"/>
          <p:cNvSpPr>
            <a:spLocks noGrp="1"/>
          </p:cNvSpPr>
          <p:nvPr>
            <p:ph type="ftr" sz="quarter" idx="10"/>
          </p:nvPr>
        </p:nvSpPr>
        <p:spPr/>
        <p:txBody>
          <a:bodyPr/>
          <a:lstStyle>
            <a:lvl1pPr>
              <a:defRPr/>
            </a:lvl1pPr>
          </a:lstStyle>
          <a:p>
            <a:r>
              <a:rPr lang="fr-CH"/>
              <a:t>©2024, Karl Aberer, EPFL-IC, Laboratoire de systèmes d'informations répartis </a:t>
            </a:r>
            <a:endParaRPr lang="en-GB"/>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97987" y="352072"/>
            <a:ext cx="10790331" cy="1056217"/>
          </a:xfrm>
        </p:spPr>
        <p:txBody>
          <a:bodyPr/>
          <a:lstStyle/>
          <a:p>
            <a:r>
              <a:rPr lang="en-US"/>
              <a:t>Click to edit Master title style</a:t>
            </a:r>
            <a:endParaRPr lang="fr-CH"/>
          </a:p>
        </p:txBody>
      </p:sp>
      <p:sp>
        <p:nvSpPr>
          <p:cNvPr id="3" name="Table Placeholder 2"/>
          <p:cNvSpPr>
            <a:spLocks noGrp="1"/>
          </p:cNvSpPr>
          <p:nvPr>
            <p:ph type="tbl" idx="1"/>
          </p:nvPr>
        </p:nvSpPr>
        <p:spPr>
          <a:xfrm>
            <a:off x="233048" y="1549485"/>
            <a:ext cx="10790331" cy="5809192"/>
          </a:xfrm>
        </p:spPr>
        <p:txBody>
          <a:bodyPr/>
          <a:lstStyle/>
          <a:p>
            <a:endParaRPr lang="fr-CH"/>
          </a:p>
        </p:txBody>
      </p:sp>
      <p:sp>
        <p:nvSpPr>
          <p:cNvPr id="4" name="Footer Placeholder 3"/>
          <p:cNvSpPr>
            <a:spLocks noGrp="1"/>
          </p:cNvSpPr>
          <p:nvPr>
            <p:ph type="ftr" sz="quarter" idx="10"/>
          </p:nvPr>
        </p:nvSpPr>
        <p:spPr>
          <a:xfrm>
            <a:off x="197988" y="7481535"/>
            <a:ext cx="7622527" cy="264054"/>
          </a:xfrm>
        </p:spPr>
        <p:txBody>
          <a:bodyPr/>
          <a:lstStyle>
            <a:lvl1pPr>
              <a:defRPr/>
            </a:lvl1pPr>
          </a:lstStyle>
          <a:p>
            <a:r>
              <a:rPr lang="fr-CH"/>
              <a:t>©2024, Karl Aberer, EPFL-IC, Laboratoire de systèmes d'informations répartis </a:t>
            </a:r>
            <a:endParaRPr lang="en-GB"/>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97987" y="352072"/>
            <a:ext cx="10790331" cy="1056217"/>
          </a:xfrm>
        </p:spPr>
        <p:txBody>
          <a:bodyPr/>
          <a:lstStyle/>
          <a:p>
            <a:r>
              <a:rPr lang="en-US"/>
              <a:t>Click to edit Master title style</a:t>
            </a:r>
            <a:endParaRPr lang="fr-CH"/>
          </a:p>
        </p:txBody>
      </p:sp>
      <p:sp>
        <p:nvSpPr>
          <p:cNvPr id="3" name="Text Placeholder 2"/>
          <p:cNvSpPr>
            <a:spLocks noGrp="1"/>
          </p:cNvSpPr>
          <p:nvPr>
            <p:ph type="body" sz="half" idx="1"/>
          </p:nvPr>
        </p:nvSpPr>
        <p:spPr>
          <a:xfrm>
            <a:off x="233050" y="1549485"/>
            <a:ext cx="5296171" cy="58091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Content Placeholder 3"/>
          <p:cNvSpPr>
            <a:spLocks noGrp="1"/>
          </p:cNvSpPr>
          <p:nvPr>
            <p:ph sz="quarter" idx="2"/>
          </p:nvPr>
        </p:nvSpPr>
        <p:spPr>
          <a:xfrm>
            <a:off x="5727208" y="1549485"/>
            <a:ext cx="5296171" cy="281657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5" name="Content Placeholder 4"/>
          <p:cNvSpPr>
            <a:spLocks noGrp="1"/>
          </p:cNvSpPr>
          <p:nvPr>
            <p:ph sz="quarter" idx="3"/>
          </p:nvPr>
        </p:nvSpPr>
        <p:spPr>
          <a:xfrm>
            <a:off x="5727208" y="4542099"/>
            <a:ext cx="5296171" cy="281657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6" name="Footer Placeholder 5"/>
          <p:cNvSpPr>
            <a:spLocks noGrp="1"/>
          </p:cNvSpPr>
          <p:nvPr>
            <p:ph type="ftr" sz="quarter" idx="10"/>
          </p:nvPr>
        </p:nvSpPr>
        <p:spPr>
          <a:xfrm>
            <a:off x="197988" y="7481535"/>
            <a:ext cx="7622527" cy="264054"/>
          </a:xfrm>
        </p:spPr>
        <p:txBody>
          <a:bodyPr/>
          <a:lstStyle>
            <a:lvl1pPr>
              <a:defRPr/>
            </a:lvl1pPr>
          </a:lstStyle>
          <a:p>
            <a:r>
              <a:rPr lang="fr-CH"/>
              <a:t>©2024, Karl Aberer, EPFL-IC, Laboratoire de systèmes d'informations répartis </a:t>
            </a:r>
            <a:endParaRPr lang="en-GB"/>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97987" y="352072"/>
            <a:ext cx="10790331" cy="1056217"/>
          </a:xfrm>
        </p:spPr>
        <p:txBody>
          <a:bodyPr/>
          <a:lstStyle/>
          <a:p>
            <a:r>
              <a:rPr lang="en-US"/>
              <a:t>Click to edit Master title style</a:t>
            </a:r>
            <a:endParaRPr lang="fr-CH"/>
          </a:p>
        </p:txBody>
      </p:sp>
      <p:sp>
        <p:nvSpPr>
          <p:cNvPr id="3" name="Text Placeholder 2"/>
          <p:cNvSpPr>
            <a:spLocks noGrp="1"/>
          </p:cNvSpPr>
          <p:nvPr>
            <p:ph type="body" sz="half" idx="1"/>
          </p:nvPr>
        </p:nvSpPr>
        <p:spPr>
          <a:xfrm>
            <a:off x="233050" y="1549485"/>
            <a:ext cx="5296171" cy="58091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Content Placeholder 3"/>
          <p:cNvSpPr>
            <a:spLocks noGrp="1"/>
          </p:cNvSpPr>
          <p:nvPr>
            <p:ph sz="half" idx="2"/>
          </p:nvPr>
        </p:nvSpPr>
        <p:spPr>
          <a:xfrm>
            <a:off x="5727208" y="1549485"/>
            <a:ext cx="5296171" cy="58091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5" name="Footer Placeholder 4"/>
          <p:cNvSpPr>
            <a:spLocks noGrp="1"/>
          </p:cNvSpPr>
          <p:nvPr>
            <p:ph type="ftr" sz="quarter" idx="10"/>
          </p:nvPr>
        </p:nvSpPr>
        <p:spPr>
          <a:xfrm>
            <a:off x="197988" y="7481535"/>
            <a:ext cx="7622527" cy="264054"/>
          </a:xfrm>
        </p:spPr>
        <p:txBody>
          <a:bodyPr/>
          <a:lstStyle>
            <a:lvl1pPr>
              <a:defRPr/>
            </a:lvl1pPr>
          </a:lstStyle>
          <a:p>
            <a:r>
              <a:rPr lang="fr-CH"/>
              <a:t>©2024, Karl Aberer, EPFL-IC, Laboratoire de systèmes d'informations répartis </a:t>
            </a:r>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CH"/>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Footer Placeholder 3"/>
          <p:cNvSpPr>
            <a:spLocks noGrp="1"/>
          </p:cNvSpPr>
          <p:nvPr>
            <p:ph type="ftr" sz="quarter" idx="10"/>
          </p:nvPr>
        </p:nvSpPr>
        <p:spPr/>
        <p:txBody>
          <a:bodyPr/>
          <a:lstStyle>
            <a:lvl1pPr>
              <a:defRPr/>
            </a:lvl1pPr>
          </a:lstStyle>
          <a:p>
            <a:r>
              <a:rPr lang="fr-CH"/>
              <a:t>©2024, Karl Aberer, EPFL-IC, Laboratoire de systèmes d'informations répartis </a:t>
            </a:r>
            <a:endParaRPr lang="en-GB"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38380" y="5090379"/>
            <a:ext cx="10097374" cy="1573323"/>
          </a:xfrm>
        </p:spPr>
        <p:txBody>
          <a:bodyPr anchor="t"/>
          <a:lstStyle>
            <a:lvl1pPr algn="l">
              <a:defRPr sz="4900" b="1" cap="all"/>
            </a:lvl1pPr>
          </a:lstStyle>
          <a:p>
            <a:r>
              <a:rPr lang="en-US"/>
              <a:t>Click to edit Master title style</a:t>
            </a:r>
            <a:endParaRPr lang="fr-CH"/>
          </a:p>
        </p:txBody>
      </p:sp>
      <p:sp>
        <p:nvSpPr>
          <p:cNvPr id="3" name="Text Placeholder 2"/>
          <p:cNvSpPr>
            <a:spLocks noGrp="1"/>
          </p:cNvSpPr>
          <p:nvPr>
            <p:ph type="body" idx="1"/>
          </p:nvPr>
        </p:nvSpPr>
        <p:spPr>
          <a:xfrm>
            <a:off x="938380" y="3357525"/>
            <a:ext cx="10097374" cy="1732855"/>
          </a:xfrm>
        </p:spPr>
        <p:txBody>
          <a:bodyPr anchor="b"/>
          <a:lstStyle>
            <a:lvl1pPr marL="0" indent="0">
              <a:buNone/>
              <a:defRPr sz="2500"/>
            </a:lvl1pPr>
            <a:lvl2pPr marL="565561" indent="0">
              <a:buNone/>
              <a:defRPr sz="2200"/>
            </a:lvl2pPr>
            <a:lvl3pPr marL="1131126" indent="0">
              <a:buNone/>
              <a:defRPr sz="2000"/>
            </a:lvl3pPr>
            <a:lvl4pPr marL="1696685" indent="0">
              <a:buNone/>
              <a:defRPr sz="1700"/>
            </a:lvl4pPr>
            <a:lvl5pPr marL="2262251" indent="0">
              <a:buNone/>
              <a:defRPr sz="1700"/>
            </a:lvl5pPr>
            <a:lvl6pPr marL="2827813" indent="0">
              <a:buNone/>
              <a:defRPr sz="1700"/>
            </a:lvl6pPr>
            <a:lvl7pPr marL="3393374" indent="0">
              <a:buNone/>
              <a:defRPr sz="1700"/>
            </a:lvl7pPr>
            <a:lvl8pPr marL="3958938" indent="0">
              <a:buNone/>
              <a:defRPr sz="1700"/>
            </a:lvl8pPr>
            <a:lvl9pPr marL="4524504" indent="0">
              <a:buNone/>
              <a:defRPr sz="1700"/>
            </a:lvl9pPr>
          </a:lstStyle>
          <a:p>
            <a:pPr lvl="0"/>
            <a:r>
              <a:rPr lang="en-US"/>
              <a:t>Click to edit Master text styles</a:t>
            </a:r>
          </a:p>
        </p:txBody>
      </p:sp>
      <p:sp>
        <p:nvSpPr>
          <p:cNvPr id="4" name="Footer Placeholder 3"/>
          <p:cNvSpPr>
            <a:spLocks noGrp="1"/>
          </p:cNvSpPr>
          <p:nvPr>
            <p:ph type="ftr" sz="quarter" idx="10"/>
          </p:nvPr>
        </p:nvSpPr>
        <p:spPr/>
        <p:txBody>
          <a:bodyPr/>
          <a:lstStyle>
            <a:lvl1pPr>
              <a:defRPr/>
            </a:lvl1pPr>
          </a:lstStyle>
          <a:p>
            <a:r>
              <a:rPr lang="fr-CH"/>
              <a:t>©2024, Karl Aberer, EPFL-IC, Laboratoire de systèmes d'informations répartis </a:t>
            </a:r>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CH"/>
          </a:p>
        </p:txBody>
      </p:sp>
      <p:sp>
        <p:nvSpPr>
          <p:cNvPr id="3" name="Content Placeholder 2"/>
          <p:cNvSpPr>
            <a:spLocks noGrp="1"/>
          </p:cNvSpPr>
          <p:nvPr>
            <p:ph sz="half" idx="1"/>
          </p:nvPr>
        </p:nvSpPr>
        <p:spPr>
          <a:xfrm>
            <a:off x="233050" y="1549485"/>
            <a:ext cx="5296171" cy="5809192"/>
          </a:xfrm>
        </p:spPr>
        <p:txBody>
          <a:bodyPr/>
          <a:lstStyle>
            <a:lvl1pPr>
              <a:defRPr sz="3500"/>
            </a:lvl1pPr>
            <a:lvl2pPr>
              <a:defRPr sz="3000"/>
            </a:lvl2pPr>
            <a:lvl3pPr>
              <a:defRPr sz="2500"/>
            </a:lvl3pPr>
            <a:lvl4pPr>
              <a:defRPr sz="2200"/>
            </a:lvl4pPr>
            <a:lvl5pPr>
              <a:defRPr sz="2200"/>
            </a:lvl5pPr>
            <a:lvl6pPr>
              <a:defRPr sz="2200"/>
            </a:lvl6pPr>
            <a:lvl7pPr>
              <a:defRPr sz="2200"/>
            </a:lvl7pPr>
            <a:lvl8pPr>
              <a:defRPr sz="2200"/>
            </a:lvl8pPr>
            <a:lvl9pPr>
              <a:defRPr sz="2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Content Placeholder 3"/>
          <p:cNvSpPr>
            <a:spLocks noGrp="1"/>
          </p:cNvSpPr>
          <p:nvPr>
            <p:ph sz="half" idx="2"/>
          </p:nvPr>
        </p:nvSpPr>
        <p:spPr>
          <a:xfrm>
            <a:off x="5727208" y="1549485"/>
            <a:ext cx="5296171" cy="5809192"/>
          </a:xfrm>
        </p:spPr>
        <p:txBody>
          <a:bodyPr/>
          <a:lstStyle>
            <a:lvl1pPr>
              <a:defRPr sz="3500"/>
            </a:lvl1pPr>
            <a:lvl2pPr>
              <a:defRPr sz="3000"/>
            </a:lvl2pPr>
            <a:lvl3pPr>
              <a:defRPr sz="2500"/>
            </a:lvl3pPr>
            <a:lvl4pPr>
              <a:defRPr sz="2200"/>
            </a:lvl4pPr>
            <a:lvl5pPr>
              <a:defRPr sz="2200"/>
            </a:lvl5pPr>
            <a:lvl6pPr>
              <a:defRPr sz="2200"/>
            </a:lvl6pPr>
            <a:lvl7pPr>
              <a:defRPr sz="2200"/>
            </a:lvl7pPr>
            <a:lvl8pPr>
              <a:defRPr sz="2200"/>
            </a:lvl8pPr>
            <a:lvl9pPr>
              <a:defRPr sz="2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5" name="Footer Placeholder 4"/>
          <p:cNvSpPr>
            <a:spLocks noGrp="1"/>
          </p:cNvSpPr>
          <p:nvPr>
            <p:ph type="ftr" sz="quarter" idx="10"/>
          </p:nvPr>
        </p:nvSpPr>
        <p:spPr/>
        <p:txBody>
          <a:bodyPr/>
          <a:lstStyle>
            <a:lvl1pPr>
              <a:defRPr/>
            </a:lvl1pPr>
          </a:lstStyle>
          <a:p>
            <a:r>
              <a:rPr lang="fr-CH"/>
              <a:t>©2024, Karl Aberer, EPFL-IC, Laboratoire de systèmes d'informations répartis </a:t>
            </a:r>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93963" y="317232"/>
            <a:ext cx="10691337" cy="1320271"/>
          </a:xfrm>
        </p:spPr>
        <p:txBody>
          <a:bodyPr/>
          <a:lstStyle>
            <a:lvl1pPr>
              <a:defRPr/>
            </a:lvl1pPr>
          </a:lstStyle>
          <a:p>
            <a:r>
              <a:rPr lang="en-US"/>
              <a:t>Click to edit Master title style</a:t>
            </a:r>
            <a:endParaRPr lang="fr-CH"/>
          </a:p>
        </p:txBody>
      </p:sp>
      <p:sp>
        <p:nvSpPr>
          <p:cNvPr id="3" name="Text Placeholder 2"/>
          <p:cNvSpPr>
            <a:spLocks noGrp="1"/>
          </p:cNvSpPr>
          <p:nvPr>
            <p:ph type="body" idx="1"/>
          </p:nvPr>
        </p:nvSpPr>
        <p:spPr>
          <a:xfrm>
            <a:off x="593963" y="1773198"/>
            <a:ext cx="5248738" cy="738984"/>
          </a:xfrm>
        </p:spPr>
        <p:txBody>
          <a:bodyPr anchor="b"/>
          <a:lstStyle>
            <a:lvl1pPr marL="0" indent="0">
              <a:buNone/>
              <a:defRPr sz="3000" b="1"/>
            </a:lvl1pPr>
            <a:lvl2pPr marL="565561" indent="0">
              <a:buNone/>
              <a:defRPr sz="2500" b="1"/>
            </a:lvl2pPr>
            <a:lvl3pPr marL="1131126" indent="0">
              <a:buNone/>
              <a:defRPr sz="2200" b="1"/>
            </a:lvl3pPr>
            <a:lvl4pPr marL="1696685" indent="0">
              <a:buNone/>
              <a:defRPr sz="2000" b="1"/>
            </a:lvl4pPr>
            <a:lvl5pPr marL="2262251" indent="0">
              <a:buNone/>
              <a:defRPr sz="2000" b="1"/>
            </a:lvl5pPr>
            <a:lvl6pPr marL="2827813" indent="0">
              <a:buNone/>
              <a:defRPr sz="2000" b="1"/>
            </a:lvl6pPr>
            <a:lvl7pPr marL="3393374" indent="0">
              <a:buNone/>
              <a:defRPr sz="2000" b="1"/>
            </a:lvl7pPr>
            <a:lvl8pPr marL="3958938" indent="0">
              <a:buNone/>
              <a:defRPr sz="2000" b="1"/>
            </a:lvl8pPr>
            <a:lvl9pPr marL="4524504" indent="0">
              <a:buNone/>
              <a:defRPr sz="2000" b="1"/>
            </a:lvl9pPr>
          </a:lstStyle>
          <a:p>
            <a:pPr lvl="0"/>
            <a:r>
              <a:rPr lang="en-US"/>
              <a:t>Click to edit Master text styles</a:t>
            </a:r>
          </a:p>
        </p:txBody>
      </p:sp>
      <p:sp>
        <p:nvSpPr>
          <p:cNvPr id="4" name="Content Placeholder 3"/>
          <p:cNvSpPr>
            <a:spLocks noGrp="1"/>
          </p:cNvSpPr>
          <p:nvPr>
            <p:ph sz="half" idx="2"/>
          </p:nvPr>
        </p:nvSpPr>
        <p:spPr>
          <a:xfrm>
            <a:off x="593963" y="2512182"/>
            <a:ext cx="5248738" cy="4564104"/>
          </a:xfrm>
        </p:spPr>
        <p:txBody>
          <a:bodyPr/>
          <a:lstStyle>
            <a:lvl1pPr>
              <a:defRPr sz="3000"/>
            </a:lvl1pPr>
            <a:lvl2pPr>
              <a:defRPr sz="2500"/>
            </a:lvl2pPr>
            <a:lvl3pPr>
              <a:defRPr sz="22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5" name="Text Placeholder 4"/>
          <p:cNvSpPr>
            <a:spLocks noGrp="1"/>
          </p:cNvSpPr>
          <p:nvPr>
            <p:ph type="body" sz="quarter" idx="3"/>
          </p:nvPr>
        </p:nvSpPr>
        <p:spPr>
          <a:xfrm>
            <a:off x="6034509" y="1773198"/>
            <a:ext cx="5250799" cy="738984"/>
          </a:xfrm>
        </p:spPr>
        <p:txBody>
          <a:bodyPr anchor="b"/>
          <a:lstStyle>
            <a:lvl1pPr marL="0" indent="0">
              <a:buNone/>
              <a:defRPr sz="3000" b="1"/>
            </a:lvl1pPr>
            <a:lvl2pPr marL="565561" indent="0">
              <a:buNone/>
              <a:defRPr sz="2500" b="1"/>
            </a:lvl2pPr>
            <a:lvl3pPr marL="1131126" indent="0">
              <a:buNone/>
              <a:defRPr sz="2200" b="1"/>
            </a:lvl3pPr>
            <a:lvl4pPr marL="1696685" indent="0">
              <a:buNone/>
              <a:defRPr sz="2000" b="1"/>
            </a:lvl4pPr>
            <a:lvl5pPr marL="2262251" indent="0">
              <a:buNone/>
              <a:defRPr sz="2000" b="1"/>
            </a:lvl5pPr>
            <a:lvl6pPr marL="2827813" indent="0">
              <a:buNone/>
              <a:defRPr sz="2000" b="1"/>
            </a:lvl6pPr>
            <a:lvl7pPr marL="3393374" indent="0">
              <a:buNone/>
              <a:defRPr sz="2000" b="1"/>
            </a:lvl7pPr>
            <a:lvl8pPr marL="3958938" indent="0">
              <a:buNone/>
              <a:defRPr sz="2000" b="1"/>
            </a:lvl8pPr>
            <a:lvl9pPr marL="4524504" indent="0">
              <a:buNone/>
              <a:defRPr sz="2000" b="1"/>
            </a:lvl9pPr>
          </a:lstStyle>
          <a:p>
            <a:pPr lvl="0"/>
            <a:r>
              <a:rPr lang="en-US"/>
              <a:t>Click to edit Master text styles</a:t>
            </a:r>
          </a:p>
        </p:txBody>
      </p:sp>
      <p:sp>
        <p:nvSpPr>
          <p:cNvPr id="6" name="Content Placeholder 5"/>
          <p:cNvSpPr>
            <a:spLocks noGrp="1"/>
          </p:cNvSpPr>
          <p:nvPr>
            <p:ph sz="quarter" idx="4"/>
          </p:nvPr>
        </p:nvSpPr>
        <p:spPr>
          <a:xfrm>
            <a:off x="6034509" y="2512182"/>
            <a:ext cx="5250799" cy="4564104"/>
          </a:xfrm>
        </p:spPr>
        <p:txBody>
          <a:bodyPr/>
          <a:lstStyle>
            <a:lvl1pPr>
              <a:defRPr sz="3000"/>
            </a:lvl1pPr>
            <a:lvl2pPr>
              <a:defRPr sz="2500"/>
            </a:lvl2pPr>
            <a:lvl3pPr>
              <a:defRPr sz="22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7" name="Footer Placeholder 6"/>
          <p:cNvSpPr>
            <a:spLocks noGrp="1"/>
          </p:cNvSpPr>
          <p:nvPr>
            <p:ph type="ftr" sz="quarter" idx="10"/>
          </p:nvPr>
        </p:nvSpPr>
        <p:spPr/>
        <p:txBody>
          <a:bodyPr/>
          <a:lstStyle>
            <a:lvl1pPr>
              <a:defRPr/>
            </a:lvl1pPr>
          </a:lstStyle>
          <a:p>
            <a:r>
              <a:rPr lang="fr-CH"/>
              <a:t>©2024, Karl Aberer, EPFL-IC, Laboratoire de systèmes d'informations répartis </a:t>
            </a:r>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CH"/>
          </a:p>
        </p:txBody>
      </p:sp>
      <p:sp>
        <p:nvSpPr>
          <p:cNvPr id="3" name="Footer Placeholder 2"/>
          <p:cNvSpPr>
            <a:spLocks noGrp="1"/>
          </p:cNvSpPr>
          <p:nvPr>
            <p:ph type="ftr" sz="quarter" idx="10"/>
          </p:nvPr>
        </p:nvSpPr>
        <p:spPr/>
        <p:txBody>
          <a:bodyPr/>
          <a:lstStyle>
            <a:lvl1pPr>
              <a:defRPr/>
            </a:lvl1pPr>
          </a:lstStyle>
          <a:p>
            <a:r>
              <a:rPr lang="fr-CH"/>
              <a:t>©2024, Karl Aberer, EPFL-IC, Laboratoire de systèmes d'informations répartis </a:t>
            </a:r>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a:defRPr/>
            </a:lvl1pPr>
          </a:lstStyle>
          <a:p>
            <a:r>
              <a:rPr lang="fr-CH"/>
              <a:t>©2024, Karl Aberer, EPFL-IC, Laboratoire de systèmes d'informations répartis </a:t>
            </a:r>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3971" y="315399"/>
            <a:ext cx="3908196" cy="1342275"/>
          </a:xfrm>
        </p:spPr>
        <p:txBody>
          <a:bodyPr anchor="b"/>
          <a:lstStyle>
            <a:lvl1pPr algn="l">
              <a:defRPr sz="2500" b="1"/>
            </a:lvl1pPr>
          </a:lstStyle>
          <a:p>
            <a:r>
              <a:rPr lang="en-US"/>
              <a:t>Click to edit Master title style</a:t>
            </a:r>
            <a:endParaRPr lang="fr-CH"/>
          </a:p>
        </p:txBody>
      </p:sp>
      <p:sp>
        <p:nvSpPr>
          <p:cNvPr id="3" name="Content Placeholder 2"/>
          <p:cNvSpPr>
            <a:spLocks noGrp="1"/>
          </p:cNvSpPr>
          <p:nvPr>
            <p:ph idx="1"/>
          </p:nvPr>
        </p:nvSpPr>
        <p:spPr>
          <a:xfrm>
            <a:off x="4644462" y="315399"/>
            <a:ext cx="6640838" cy="6760887"/>
          </a:xfrm>
        </p:spPr>
        <p:txBody>
          <a:bodyPr/>
          <a:lstStyle>
            <a:lvl1pPr>
              <a:defRPr sz="4000"/>
            </a:lvl1pPr>
            <a:lvl2pPr>
              <a:defRPr sz="3500"/>
            </a:lvl2pPr>
            <a:lvl3pPr>
              <a:defRPr sz="3000"/>
            </a:lvl3pPr>
            <a:lvl4pPr>
              <a:defRPr sz="2500"/>
            </a:lvl4pPr>
            <a:lvl5pPr>
              <a:defRPr sz="2500"/>
            </a:lvl5pPr>
            <a:lvl6pPr>
              <a:defRPr sz="2500"/>
            </a:lvl6pPr>
            <a:lvl7pPr>
              <a:defRPr sz="2500"/>
            </a:lvl7pPr>
            <a:lvl8pPr>
              <a:defRPr sz="2500"/>
            </a:lvl8pPr>
            <a:lvl9pPr>
              <a:defRPr sz="2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Text Placeholder 3"/>
          <p:cNvSpPr>
            <a:spLocks noGrp="1"/>
          </p:cNvSpPr>
          <p:nvPr>
            <p:ph type="body" sz="half" idx="2"/>
          </p:nvPr>
        </p:nvSpPr>
        <p:spPr>
          <a:xfrm>
            <a:off x="593971" y="1657676"/>
            <a:ext cx="3908196" cy="5418612"/>
          </a:xfrm>
        </p:spPr>
        <p:txBody>
          <a:bodyPr/>
          <a:lstStyle>
            <a:lvl1pPr marL="0" indent="0">
              <a:buNone/>
              <a:defRPr sz="1700"/>
            </a:lvl1pPr>
            <a:lvl2pPr marL="565561" indent="0">
              <a:buNone/>
              <a:defRPr sz="1500"/>
            </a:lvl2pPr>
            <a:lvl3pPr marL="1131126" indent="0">
              <a:buNone/>
              <a:defRPr sz="1200"/>
            </a:lvl3pPr>
            <a:lvl4pPr marL="1696685" indent="0">
              <a:buNone/>
              <a:defRPr sz="1100"/>
            </a:lvl4pPr>
            <a:lvl5pPr marL="2262251" indent="0">
              <a:buNone/>
              <a:defRPr sz="1100"/>
            </a:lvl5pPr>
            <a:lvl6pPr marL="2827813" indent="0">
              <a:buNone/>
              <a:defRPr sz="1100"/>
            </a:lvl6pPr>
            <a:lvl7pPr marL="3393374" indent="0">
              <a:buNone/>
              <a:defRPr sz="1100"/>
            </a:lvl7pPr>
            <a:lvl8pPr marL="3958938" indent="0">
              <a:buNone/>
              <a:defRPr sz="1100"/>
            </a:lvl8pPr>
            <a:lvl9pPr marL="4524504" indent="0">
              <a:buNone/>
              <a:defRPr sz="1100"/>
            </a:lvl9pPr>
          </a:lstStyle>
          <a:p>
            <a:pPr lvl="0"/>
            <a:r>
              <a:rPr lang="en-US"/>
              <a:t>Click to edit Master text styles</a:t>
            </a:r>
          </a:p>
        </p:txBody>
      </p:sp>
      <p:sp>
        <p:nvSpPr>
          <p:cNvPr id="5" name="Footer Placeholder 4"/>
          <p:cNvSpPr>
            <a:spLocks noGrp="1"/>
          </p:cNvSpPr>
          <p:nvPr>
            <p:ph type="ftr" sz="quarter" idx="10"/>
          </p:nvPr>
        </p:nvSpPr>
        <p:spPr/>
        <p:txBody>
          <a:bodyPr/>
          <a:lstStyle>
            <a:lvl1pPr>
              <a:defRPr/>
            </a:lvl1pPr>
          </a:lstStyle>
          <a:p>
            <a:r>
              <a:rPr lang="fr-CH"/>
              <a:t>©2024, Karl Aberer, EPFL-IC, Laboratoire de systèmes d'informations répartis </a:t>
            </a:r>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28419" y="5545137"/>
            <a:ext cx="7127558" cy="654635"/>
          </a:xfrm>
        </p:spPr>
        <p:txBody>
          <a:bodyPr anchor="b"/>
          <a:lstStyle>
            <a:lvl1pPr algn="l">
              <a:defRPr sz="2500" b="1"/>
            </a:lvl1pPr>
          </a:lstStyle>
          <a:p>
            <a:r>
              <a:rPr lang="en-US"/>
              <a:t>Click to edit Master title style</a:t>
            </a:r>
            <a:endParaRPr lang="fr-CH"/>
          </a:p>
        </p:txBody>
      </p:sp>
      <p:sp>
        <p:nvSpPr>
          <p:cNvPr id="3" name="Picture Placeholder 2"/>
          <p:cNvSpPr>
            <a:spLocks noGrp="1"/>
          </p:cNvSpPr>
          <p:nvPr>
            <p:ph type="pic" idx="1"/>
          </p:nvPr>
        </p:nvSpPr>
        <p:spPr>
          <a:xfrm>
            <a:off x="2328419" y="707812"/>
            <a:ext cx="7127558" cy="4752975"/>
          </a:xfrm>
        </p:spPr>
        <p:txBody>
          <a:bodyPr/>
          <a:lstStyle>
            <a:lvl1pPr marL="0" indent="0">
              <a:buNone/>
              <a:defRPr sz="4000"/>
            </a:lvl1pPr>
            <a:lvl2pPr marL="565561" indent="0">
              <a:buNone/>
              <a:defRPr sz="3500"/>
            </a:lvl2pPr>
            <a:lvl3pPr marL="1131126" indent="0">
              <a:buNone/>
              <a:defRPr sz="3000"/>
            </a:lvl3pPr>
            <a:lvl4pPr marL="1696685" indent="0">
              <a:buNone/>
              <a:defRPr sz="2500"/>
            </a:lvl4pPr>
            <a:lvl5pPr marL="2262251" indent="0">
              <a:buNone/>
              <a:defRPr sz="2500"/>
            </a:lvl5pPr>
            <a:lvl6pPr marL="2827813" indent="0">
              <a:buNone/>
              <a:defRPr sz="2500"/>
            </a:lvl6pPr>
            <a:lvl7pPr marL="3393374" indent="0">
              <a:buNone/>
              <a:defRPr sz="2500"/>
            </a:lvl7pPr>
            <a:lvl8pPr marL="3958938" indent="0">
              <a:buNone/>
              <a:defRPr sz="2500"/>
            </a:lvl8pPr>
            <a:lvl9pPr marL="4524504" indent="0">
              <a:buNone/>
              <a:defRPr sz="2500"/>
            </a:lvl9pPr>
          </a:lstStyle>
          <a:p>
            <a:endParaRPr lang="fr-CH"/>
          </a:p>
        </p:txBody>
      </p:sp>
      <p:sp>
        <p:nvSpPr>
          <p:cNvPr id="4" name="Text Placeholder 3"/>
          <p:cNvSpPr>
            <a:spLocks noGrp="1"/>
          </p:cNvSpPr>
          <p:nvPr>
            <p:ph type="body" sz="half" idx="2"/>
          </p:nvPr>
        </p:nvSpPr>
        <p:spPr>
          <a:xfrm>
            <a:off x="2328419" y="6199772"/>
            <a:ext cx="7127558" cy="929690"/>
          </a:xfrm>
        </p:spPr>
        <p:txBody>
          <a:bodyPr/>
          <a:lstStyle>
            <a:lvl1pPr marL="0" indent="0">
              <a:buNone/>
              <a:defRPr sz="1700"/>
            </a:lvl1pPr>
            <a:lvl2pPr marL="565561" indent="0">
              <a:buNone/>
              <a:defRPr sz="1500"/>
            </a:lvl2pPr>
            <a:lvl3pPr marL="1131126" indent="0">
              <a:buNone/>
              <a:defRPr sz="1200"/>
            </a:lvl3pPr>
            <a:lvl4pPr marL="1696685" indent="0">
              <a:buNone/>
              <a:defRPr sz="1100"/>
            </a:lvl4pPr>
            <a:lvl5pPr marL="2262251" indent="0">
              <a:buNone/>
              <a:defRPr sz="1100"/>
            </a:lvl5pPr>
            <a:lvl6pPr marL="2827813" indent="0">
              <a:buNone/>
              <a:defRPr sz="1100"/>
            </a:lvl6pPr>
            <a:lvl7pPr marL="3393374" indent="0">
              <a:buNone/>
              <a:defRPr sz="1100"/>
            </a:lvl7pPr>
            <a:lvl8pPr marL="3958938" indent="0">
              <a:buNone/>
              <a:defRPr sz="1100"/>
            </a:lvl8pPr>
            <a:lvl9pPr marL="4524504" indent="0">
              <a:buNone/>
              <a:defRPr sz="1100"/>
            </a:lvl9pPr>
          </a:lstStyle>
          <a:p>
            <a:pPr lvl="0"/>
            <a:r>
              <a:rPr lang="en-US"/>
              <a:t>Click to edit Master text styles</a:t>
            </a:r>
          </a:p>
        </p:txBody>
      </p:sp>
      <p:sp>
        <p:nvSpPr>
          <p:cNvPr id="5" name="Footer Placeholder 4"/>
          <p:cNvSpPr>
            <a:spLocks noGrp="1"/>
          </p:cNvSpPr>
          <p:nvPr>
            <p:ph type="ftr" sz="quarter" idx="10"/>
          </p:nvPr>
        </p:nvSpPr>
        <p:spPr/>
        <p:txBody>
          <a:bodyPr/>
          <a:lstStyle>
            <a:lvl1pPr>
              <a:defRPr/>
            </a:lvl1pPr>
          </a:lstStyle>
          <a:p>
            <a:r>
              <a:rPr lang="fr-CH"/>
              <a:t>©2024, Karl Aberer, EPFL-IC, Laboratoire de systèmes d'informations répartis </a:t>
            </a:r>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bwMode="auto">
          <a:xfrm>
            <a:off x="197987" y="352072"/>
            <a:ext cx="10790331" cy="1056217"/>
          </a:xfrm>
          <a:prstGeom prst="rect">
            <a:avLst/>
          </a:prstGeom>
          <a:noFill/>
          <a:ln w="9525">
            <a:noFill/>
            <a:miter lim="800000"/>
            <a:headEnd/>
            <a:tailEnd/>
          </a:ln>
          <a:effectLst/>
        </p:spPr>
        <p:txBody>
          <a:bodyPr vert="horz" wrap="square" lIns="113111" tIns="56558" rIns="113111" bIns="56558" numCol="1" anchor="ctr" anchorCtr="0" compatLnSpc="1">
            <a:prstTxWarp prst="textNoShape">
              <a:avLst/>
            </a:prstTxWarp>
          </a:bodyPr>
          <a:lstStyle/>
          <a:p>
            <a:pPr lvl="0"/>
            <a:endParaRPr lang="en-GB" dirty="0"/>
          </a:p>
        </p:txBody>
      </p:sp>
      <p:sp>
        <p:nvSpPr>
          <p:cNvPr id="5123" name="Rectangle 3"/>
          <p:cNvSpPr>
            <a:spLocks noGrp="1" noChangeArrowheads="1"/>
          </p:cNvSpPr>
          <p:nvPr>
            <p:ph type="body" idx="1"/>
          </p:nvPr>
        </p:nvSpPr>
        <p:spPr bwMode="auto">
          <a:xfrm>
            <a:off x="233048" y="1549485"/>
            <a:ext cx="10790331" cy="5809192"/>
          </a:xfrm>
          <a:prstGeom prst="rect">
            <a:avLst/>
          </a:prstGeom>
          <a:noFill/>
          <a:ln w="9525">
            <a:noFill/>
            <a:miter lim="800000"/>
            <a:headEnd/>
            <a:tailEnd/>
          </a:ln>
          <a:effectLst/>
        </p:spPr>
        <p:txBody>
          <a:bodyPr vert="horz" wrap="square" lIns="113111" tIns="56558" rIns="113111" bIns="56558" numCol="1" anchor="t" anchorCtr="0" compatLnSpc="1">
            <a:prstTxWarp prst="textNoShape">
              <a:avLst/>
            </a:prstTxWarp>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5124" name="Rectangle 4"/>
          <p:cNvSpPr>
            <a:spLocks noGrp="1" noChangeArrowheads="1"/>
          </p:cNvSpPr>
          <p:nvPr>
            <p:ph type="ftr" sz="quarter" idx="3"/>
          </p:nvPr>
        </p:nvSpPr>
        <p:spPr bwMode="auto">
          <a:xfrm>
            <a:off x="197988" y="7481535"/>
            <a:ext cx="7622527" cy="264054"/>
          </a:xfrm>
          <a:prstGeom prst="rect">
            <a:avLst/>
          </a:prstGeom>
          <a:noFill/>
          <a:ln w="9525">
            <a:noFill/>
            <a:miter lim="800000"/>
            <a:headEnd/>
            <a:tailEnd/>
          </a:ln>
          <a:effectLst/>
        </p:spPr>
        <p:txBody>
          <a:bodyPr vert="horz" wrap="square" lIns="113111" tIns="56558" rIns="113111" bIns="56558" numCol="1" anchor="t" anchorCtr="0" compatLnSpc="1">
            <a:prstTxWarp prst="textNoShape">
              <a:avLst/>
            </a:prstTxWarp>
          </a:bodyPr>
          <a:lstStyle>
            <a:lvl1pPr algn="l">
              <a:defRPr sz="1100">
                <a:solidFill>
                  <a:schemeClr val="tx1"/>
                </a:solidFill>
                <a:latin typeface="Verdana" charset="0"/>
              </a:defRPr>
            </a:lvl1pPr>
          </a:lstStyle>
          <a:p>
            <a:r>
              <a:rPr lang="fr-CH"/>
              <a:t>©2024, Karl Aberer, EPFL-IC, Laboratoire de systèmes d'informations répartis </a:t>
            </a:r>
            <a:endParaRPr lang="en-GB" dirty="0"/>
          </a:p>
        </p:txBody>
      </p:sp>
      <p:sp>
        <p:nvSpPr>
          <p:cNvPr id="5127" name="Rectangle 7"/>
          <p:cNvSpPr>
            <a:spLocks noChangeArrowheads="1"/>
          </p:cNvSpPr>
          <p:nvPr userDrawn="1"/>
        </p:nvSpPr>
        <p:spPr bwMode="auto">
          <a:xfrm>
            <a:off x="8515535" y="7454030"/>
            <a:ext cx="2474846" cy="264054"/>
          </a:xfrm>
          <a:prstGeom prst="rect">
            <a:avLst/>
          </a:prstGeom>
          <a:noFill/>
          <a:ln w="9525">
            <a:noFill/>
            <a:miter lim="800000"/>
            <a:headEnd/>
            <a:tailEnd/>
          </a:ln>
          <a:effectLst/>
        </p:spPr>
        <p:txBody>
          <a:bodyPr lIns="113898" tIns="56949" rIns="113898" bIns="56949"/>
          <a:lstStyle/>
          <a:p>
            <a:pPr algn="r"/>
            <a:r>
              <a:rPr lang="en-US" sz="1100" dirty="0">
                <a:solidFill>
                  <a:schemeClr val="tx1"/>
                </a:solidFill>
                <a:latin typeface="Verdana" charset="0"/>
              </a:rPr>
              <a:t>Knowledge Inference- </a:t>
            </a:r>
            <a:fld id="{FBCEA208-1882-4C4A-B71F-4FA789A04155}" type="slidenum">
              <a:rPr lang="en-US" sz="1100">
                <a:solidFill>
                  <a:schemeClr val="tx1"/>
                </a:solidFill>
                <a:latin typeface="Verdana" charset="0"/>
              </a:rPr>
              <a:pPr algn="r"/>
              <a:t>‹#›</a:t>
            </a:fld>
            <a:endParaRPr lang="en-US" sz="1100" dirty="0">
              <a:solidFill>
                <a:schemeClr val="tx1"/>
              </a:solidFill>
              <a:latin typeface="Verdana" charset="0"/>
            </a:endParaRPr>
          </a:p>
        </p:txBody>
      </p:sp>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Lst>
  <p:hf sldNum="0" hdr="0" dt="0"/>
  <p:txStyles>
    <p:titleStyle>
      <a:lvl1pPr algn="l" rtl="0" fontAlgn="base">
        <a:spcBef>
          <a:spcPct val="0"/>
        </a:spcBef>
        <a:spcAft>
          <a:spcPct val="0"/>
        </a:spcAft>
        <a:defRPr sz="4500" b="1">
          <a:solidFill>
            <a:schemeClr val="tx2"/>
          </a:solidFill>
          <a:latin typeface="Calibri"/>
          <a:ea typeface="+mj-ea"/>
          <a:cs typeface="Calibri"/>
        </a:defRPr>
      </a:lvl1pPr>
      <a:lvl2pPr algn="ctr" rtl="0" fontAlgn="base">
        <a:spcBef>
          <a:spcPct val="0"/>
        </a:spcBef>
        <a:spcAft>
          <a:spcPct val="0"/>
        </a:spcAft>
        <a:defRPr sz="3000">
          <a:solidFill>
            <a:schemeClr val="tx2"/>
          </a:solidFill>
          <a:latin typeface="Comic Sans MS" charset="0"/>
        </a:defRPr>
      </a:lvl2pPr>
      <a:lvl3pPr algn="ctr" rtl="0" fontAlgn="base">
        <a:spcBef>
          <a:spcPct val="0"/>
        </a:spcBef>
        <a:spcAft>
          <a:spcPct val="0"/>
        </a:spcAft>
        <a:defRPr sz="3000">
          <a:solidFill>
            <a:schemeClr val="tx2"/>
          </a:solidFill>
          <a:latin typeface="Comic Sans MS" charset="0"/>
        </a:defRPr>
      </a:lvl3pPr>
      <a:lvl4pPr algn="ctr" rtl="0" fontAlgn="base">
        <a:spcBef>
          <a:spcPct val="0"/>
        </a:spcBef>
        <a:spcAft>
          <a:spcPct val="0"/>
        </a:spcAft>
        <a:defRPr sz="3000">
          <a:solidFill>
            <a:schemeClr val="tx2"/>
          </a:solidFill>
          <a:latin typeface="Comic Sans MS" charset="0"/>
        </a:defRPr>
      </a:lvl4pPr>
      <a:lvl5pPr algn="ctr" rtl="0" fontAlgn="base">
        <a:spcBef>
          <a:spcPct val="0"/>
        </a:spcBef>
        <a:spcAft>
          <a:spcPct val="0"/>
        </a:spcAft>
        <a:defRPr sz="3000">
          <a:solidFill>
            <a:schemeClr val="tx2"/>
          </a:solidFill>
          <a:latin typeface="Comic Sans MS" charset="0"/>
        </a:defRPr>
      </a:lvl5pPr>
      <a:lvl6pPr marL="565561" algn="ctr" rtl="0" fontAlgn="base">
        <a:spcBef>
          <a:spcPct val="0"/>
        </a:spcBef>
        <a:spcAft>
          <a:spcPct val="0"/>
        </a:spcAft>
        <a:defRPr sz="3000">
          <a:solidFill>
            <a:schemeClr val="tx2"/>
          </a:solidFill>
          <a:latin typeface="Comic Sans MS" charset="0"/>
        </a:defRPr>
      </a:lvl6pPr>
      <a:lvl7pPr marL="1131126" algn="ctr" rtl="0" fontAlgn="base">
        <a:spcBef>
          <a:spcPct val="0"/>
        </a:spcBef>
        <a:spcAft>
          <a:spcPct val="0"/>
        </a:spcAft>
        <a:defRPr sz="3000">
          <a:solidFill>
            <a:schemeClr val="tx2"/>
          </a:solidFill>
          <a:latin typeface="Comic Sans MS" charset="0"/>
        </a:defRPr>
      </a:lvl7pPr>
      <a:lvl8pPr marL="1696685" algn="ctr" rtl="0" fontAlgn="base">
        <a:spcBef>
          <a:spcPct val="0"/>
        </a:spcBef>
        <a:spcAft>
          <a:spcPct val="0"/>
        </a:spcAft>
        <a:defRPr sz="3000">
          <a:solidFill>
            <a:schemeClr val="tx2"/>
          </a:solidFill>
          <a:latin typeface="Comic Sans MS" charset="0"/>
        </a:defRPr>
      </a:lvl8pPr>
      <a:lvl9pPr marL="2262251" algn="ctr" rtl="0" fontAlgn="base">
        <a:spcBef>
          <a:spcPct val="0"/>
        </a:spcBef>
        <a:spcAft>
          <a:spcPct val="0"/>
        </a:spcAft>
        <a:defRPr sz="3000">
          <a:solidFill>
            <a:schemeClr val="tx2"/>
          </a:solidFill>
          <a:latin typeface="Comic Sans MS" charset="0"/>
        </a:defRPr>
      </a:lvl9pPr>
    </p:titleStyle>
    <p:bodyStyle>
      <a:lvl1pPr marL="0" indent="0" algn="l" rtl="0" fontAlgn="base">
        <a:spcBef>
          <a:spcPct val="20000"/>
        </a:spcBef>
        <a:spcAft>
          <a:spcPct val="0"/>
        </a:spcAft>
        <a:buNone/>
        <a:defRPr sz="3500">
          <a:solidFill>
            <a:schemeClr val="tx1"/>
          </a:solidFill>
          <a:latin typeface="Calibri"/>
          <a:ea typeface="+mn-ea"/>
          <a:cs typeface="Calibri"/>
        </a:defRPr>
      </a:lvl1pPr>
      <a:lvl2pPr marL="919040" indent="-353476" algn="l" rtl="0" fontAlgn="base">
        <a:spcBef>
          <a:spcPct val="20000"/>
        </a:spcBef>
        <a:spcAft>
          <a:spcPct val="0"/>
        </a:spcAft>
        <a:buChar char="–"/>
        <a:defRPr sz="3000">
          <a:solidFill>
            <a:schemeClr val="tx1"/>
          </a:solidFill>
          <a:latin typeface="Calibri"/>
          <a:cs typeface="Calibri"/>
        </a:defRPr>
      </a:lvl2pPr>
      <a:lvl3pPr marL="1413908" indent="-282781" algn="l" rtl="0" fontAlgn="base">
        <a:spcBef>
          <a:spcPct val="20000"/>
        </a:spcBef>
        <a:spcAft>
          <a:spcPct val="0"/>
        </a:spcAft>
        <a:buChar char="•"/>
        <a:defRPr sz="2500">
          <a:solidFill>
            <a:schemeClr val="tx1"/>
          </a:solidFill>
          <a:latin typeface="Calibri"/>
          <a:cs typeface="Calibri"/>
        </a:defRPr>
      </a:lvl3pPr>
      <a:lvl4pPr marL="1979469" indent="-282781" algn="l" rtl="0" fontAlgn="base">
        <a:spcBef>
          <a:spcPct val="20000"/>
        </a:spcBef>
        <a:spcAft>
          <a:spcPct val="0"/>
        </a:spcAft>
        <a:buChar char="–"/>
        <a:defRPr sz="2200">
          <a:solidFill>
            <a:schemeClr val="tx1"/>
          </a:solidFill>
          <a:latin typeface="Calibri"/>
          <a:cs typeface="Calibri"/>
        </a:defRPr>
      </a:lvl4pPr>
      <a:lvl5pPr marL="2545032" indent="-282781" algn="l" rtl="0" fontAlgn="base">
        <a:spcBef>
          <a:spcPct val="20000"/>
        </a:spcBef>
        <a:spcAft>
          <a:spcPct val="0"/>
        </a:spcAft>
        <a:buChar char="»"/>
        <a:defRPr sz="2200">
          <a:solidFill>
            <a:schemeClr val="tx1"/>
          </a:solidFill>
          <a:latin typeface="Calibri"/>
          <a:cs typeface="Calibri"/>
        </a:defRPr>
      </a:lvl5pPr>
      <a:lvl6pPr marL="3110593" indent="-282781" algn="l" rtl="0" fontAlgn="base">
        <a:spcBef>
          <a:spcPct val="20000"/>
        </a:spcBef>
        <a:spcAft>
          <a:spcPct val="0"/>
        </a:spcAft>
        <a:buChar char="»"/>
        <a:defRPr sz="1500">
          <a:solidFill>
            <a:schemeClr val="tx1"/>
          </a:solidFill>
          <a:latin typeface="+mn-lt"/>
        </a:defRPr>
      </a:lvl6pPr>
      <a:lvl7pPr marL="3676156" indent="-282781" algn="l" rtl="0" fontAlgn="base">
        <a:spcBef>
          <a:spcPct val="20000"/>
        </a:spcBef>
        <a:spcAft>
          <a:spcPct val="0"/>
        </a:spcAft>
        <a:buChar char="»"/>
        <a:defRPr sz="1500">
          <a:solidFill>
            <a:schemeClr val="tx1"/>
          </a:solidFill>
          <a:latin typeface="+mn-lt"/>
        </a:defRPr>
      </a:lvl7pPr>
      <a:lvl8pPr marL="4241719" indent="-282781" algn="l" rtl="0" fontAlgn="base">
        <a:spcBef>
          <a:spcPct val="20000"/>
        </a:spcBef>
        <a:spcAft>
          <a:spcPct val="0"/>
        </a:spcAft>
        <a:buChar char="»"/>
        <a:defRPr sz="1500">
          <a:solidFill>
            <a:schemeClr val="tx1"/>
          </a:solidFill>
          <a:latin typeface="+mn-lt"/>
        </a:defRPr>
      </a:lvl8pPr>
      <a:lvl9pPr marL="4807282" indent="-282781" algn="l" rtl="0" fontAlgn="base">
        <a:spcBef>
          <a:spcPct val="20000"/>
        </a:spcBef>
        <a:spcAft>
          <a:spcPct val="0"/>
        </a:spcAft>
        <a:buChar char="»"/>
        <a:defRPr sz="1500">
          <a:solidFill>
            <a:schemeClr val="tx1"/>
          </a:solidFill>
          <a:latin typeface="+mn-lt"/>
        </a:defRPr>
      </a:lvl9pPr>
    </p:bodyStyle>
    <p:otherStyle>
      <a:defPPr>
        <a:defRPr lang="fr-FR"/>
      </a:defPPr>
      <a:lvl1pPr marL="0" algn="l" defTabSz="1131126" rtl="0" eaLnBrk="1" latinLnBrk="0" hangingPunct="1">
        <a:defRPr sz="2200" kern="1200">
          <a:solidFill>
            <a:schemeClr val="tx1"/>
          </a:solidFill>
          <a:latin typeface="+mn-lt"/>
          <a:ea typeface="+mn-ea"/>
          <a:cs typeface="+mn-cs"/>
        </a:defRPr>
      </a:lvl1pPr>
      <a:lvl2pPr marL="565561" algn="l" defTabSz="1131126" rtl="0" eaLnBrk="1" latinLnBrk="0" hangingPunct="1">
        <a:defRPr sz="2200" kern="1200">
          <a:solidFill>
            <a:schemeClr val="tx1"/>
          </a:solidFill>
          <a:latin typeface="+mn-lt"/>
          <a:ea typeface="+mn-ea"/>
          <a:cs typeface="+mn-cs"/>
        </a:defRPr>
      </a:lvl2pPr>
      <a:lvl3pPr marL="1131126" algn="l" defTabSz="1131126" rtl="0" eaLnBrk="1" latinLnBrk="0" hangingPunct="1">
        <a:defRPr sz="2200" kern="1200">
          <a:solidFill>
            <a:schemeClr val="tx1"/>
          </a:solidFill>
          <a:latin typeface="+mn-lt"/>
          <a:ea typeface="+mn-ea"/>
          <a:cs typeface="+mn-cs"/>
        </a:defRPr>
      </a:lvl3pPr>
      <a:lvl4pPr marL="1696685" algn="l" defTabSz="1131126" rtl="0" eaLnBrk="1" latinLnBrk="0" hangingPunct="1">
        <a:defRPr sz="2200" kern="1200">
          <a:solidFill>
            <a:schemeClr val="tx1"/>
          </a:solidFill>
          <a:latin typeface="+mn-lt"/>
          <a:ea typeface="+mn-ea"/>
          <a:cs typeface="+mn-cs"/>
        </a:defRPr>
      </a:lvl4pPr>
      <a:lvl5pPr marL="2262251" algn="l" defTabSz="1131126" rtl="0" eaLnBrk="1" latinLnBrk="0" hangingPunct="1">
        <a:defRPr sz="2200" kern="1200">
          <a:solidFill>
            <a:schemeClr val="tx1"/>
          </a:solidFill>
          <a:latin typeface="+mn-lt"/>
          <a:ea typeface="+mn-ea"/>
          <a:cs typeface="+mn-cs"/>
        </a:defRPr>
      </a:lvl5pPr>
      <a:lvl6pPr marL="2827813" algn="l" defTabSz="1131126" rtl="0" eaLnBrk="1" latinLnBrk="0" hangingPunct="1">
        <a:defRPr sz="2200" kern="1200">
          <a:solidFill>
            <a:schemeClr val="tx1"/>
          </a:solidFill>
          <a:latin typeface="+mn-lt"/>
          <a:ea typeface="+mn-ea"/>
          <a:cs typeface="+mn-cs"/>
        </a:defRPr>
      </a:lvl6pPr>
      <a:lvl7pPr marL="3393374" algn="l" defTabSz="1131126" rtl="0" eaLnBrk="1" latinLnBrk="0" hangingPunct="1">
        <a:defRPr sz="2200" kern="1200">
          <a:solidFill>
            <a:schemeClr val="tx1"/>
          </a:solidFill>
          <a:latin typeface="+mn-lt"/>
          <a:ea typeface="+mn-ea"/>
          <a:cs typeface="+mn-cs"/>
        </a:defRPr>
      </a:lvl7pPr>
      <a:lvl8pPr marL="3958938" algn="l" defTabSz="1131126" rtl="0" eaLnBrk="1" latinLnBrk="0" hangingPunct="1">
        <a:defRPr sz="2200" kern="1200">
          <a:solidFill>
            <a:schemeClr val="tx1"/>
          </a:solidFill>
          <a:latin typeface="+mn-lt"/>
          <a:ea typeface="+mn-ea"/>
          <a:cs typeface="+mn-cs"/>
        </a:defRPr>
      </a:lvl8pPr>
      <a:lvl9pPr marL="4524504" algn="l" defTabSz="1131126" rtl="0" eaLnBrk="1" latinLnBrk="0" hangingPunct="1">
        <a:defRPr sz="22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9.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image" Target="../media/image210.png"/><Relationship Id="rId3" Type="http://schemas.openxmlformats.org/officeDocument/2006/relationships/image" Target="../media/image12.emf"/><Relationship Id="rId7" Type="http://schemas.openxmlformats.org/officeDocument/2006/relationships/image" Target="../media/image201.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200.png"/><Relationship Id="rId5" Type="http://schemas.openxmlformats.org/officeDocument/2006/relationships/image" Target="../media/image14.emf"/><Relationship Id="rId4" Type="http://schemas.openxmlformats.org/officeDocument/2006/relationships/image" Target="../media/image13.emf"/></Relationships>
</file>

<file path=ppt/slides/_rels/slide29.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16.emf"/></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20.emf"/></Relationships>
</file>

<file path=ppt/slides/_rels/slide41.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22.emf"/><Relationship Id="rId4" Type="http://schemas.openxmlformats.org/officeDocument/2006/relationships/image" Target="../media/image21.emf"/></Relationships>
</file>

<file path=ppt/slides/_rels/slide44.xml.rels><?xml version="1.0" encoding="UTF-8" standalone="yes"?>
<Relationships xmlns="http://schemas.openxmlformats.org/package/2006/relationships"><Relationship Id="rId3" Type="http://schemas.openxmlformats.org/officeDocument/2006/relationships/image" Target="../media/image2000.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20.emf"/><Relationship Id="rId4" Type="http://schemas.openxmlformats.org/officeDocument/2006/relationships/image" Target="../media/image23.emf"/></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23.emf"/></Relationships>
</file>

<file path=ppt/slides/_rels/slide4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19.emf"/></Relationships>
</file>

<file path=ppt/slides/_rels/slide5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5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20.emf"/><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230.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000" dirty="0"/>
              <a:t>4.4 Knowledge Inference</a:t>
            </a:r>
          </a:p>
        </p:txBody>
      </p:sp>
      <p:sp>
        <p:nvSpPr>
          <p:cNvPr id="5" name="Text Placeholder 4"/>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fr-CH"/>
              <a:t>©2024, Karl Aberer, EPFL-IC, Laboratoire de systèmes d'informations répartis </a:t>
            </a:r>
            <a:endParaRPr lang="en-GB" dirty="0"/>
          </a:p>
        </p:txBody>
      </p:sp>
    </p:spTree>
    <p:extLst>
      <p:ext uri="{BB962C8B-B14F-4D97-AF65-F5344CB8AC3E}">
        <p14:creationId xmlns:p14="http://schemas.microsoft.com/office/powerpoint/2010/main" val="31314374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46344-F1FE-C5EE-4B63-FA4988EE4838}"/>
              </a:ext>
            </a:extLst>
          </p:cNvPr>
          <p:cNvSpPr>
            <a:spLocks noGrp="1"/>
          </p:cNvSpPr>
          <p:nvPr>
            <p:ph type="title"/>
          </p:nvPr>
        </p:nvSpPr>
        <p:spPr/>
        <p:txBody>
          <a:bodyPr/>
          <a:lstStyle/>
          <a:p>
            <a:r>
              <a:rPr lang="en-CH" dirty="0"/>
              <a:t>Example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3629AD0-4981-FBEC-C66D-D150C9DF669D}"/>
                  </a:ext>
                </a:extLst>
              </p:cNvPr>
              <p:cNvSpPr>
                <a:spLocks noGrp="1"/>
              </p:cNvSpPr>
              <p:nvPr>
                <p:ph idx="1"/>
              </p:nvPr>
            </p:nvSpPr>
            <p:spPr/>
            <p:txBody>
              <a:bodyPr/>
              <a:lstStyle/>
              <a:p>
                <a:r>
                  <a:rPr lang="en-US" dirty="0"/>
                  <a:t>if </a:t>
                </a:r>
                <a14:m>
                  <m:oMath xmlns:m="http://schemas.openxmlformats.org/officeDocument/2006/math">
                    <m:r>
                      <a:rPr lang="fr-CH" i="1" smtClean="0">
                        <a:latin typeface="Cambria Math" panose="02040503050406030204" pitchFamily="18" charset="0"/>
                        <a:ea typeface="Cambria Math" panose="02040503050406030204" pitchFamily="18" charset="0"/>
                      </a:rPr>
                      <m:t>𝛾</m:t>
                    </m:r>
                    <m:r>
                      <a:rPr lang="fr-CH" b="0" i="1" smtClean="0">
                        <a:latin typeface="Cambria Math" panose="02040503050406030204" pitchFamily="18" charset="0"/>
                        <a:ea typeface="Cambria Math" panose="02040503050406030204" pitchFamily="18" charset="0"/>
                      </a:rPr>
                      <m:t>=2</m:t>
                    </m:r>
                  </m:oMath>
                </a14:m>
                <a:r>
                  <a:rPr lang="fr-CH" b="0" dirty="0">
                    <a:ea typeface="Cambria Math" panose="02040503050406030204" pitchFamily="18" charset="0"/>
                  </a:rPr>
                  <a:t> and </a:t>
                </a:r>
                <a14:m>
                  <m:oMath xmlns:m="http://schemas.openxmlformats.org/officeDocument/2006/math">
                    <m:r>
                      <m:rPr>
                        <m:sty m:val="p"/>
                      </m:rPr>
                      <a:rPr lang="fr-CH" sz="3200">
                        <a:latin typeface="Cambria Math" panose="02040503050406030204" pitchFamily="18" charset="0"/>
                      </a:rPr>
                      <m:t>f</m:t>
                    </m:r>
                    <m:d>
                      <m:dPr>
                        <m:ctrlPr>
                          <a:rPr lang="fr-CH" sz="3200" i="1">
                            <a:latin typeface="Cambria Math" panose="02040503050406030204" pitchFamily="18" charset="0"/>
                          </a:rPr>
                        </m:ctrlPr>
                      </m:dPr>
                      <m:e>
                        <m:sSub>
                          <m:sSubPr>
                            <m:ctrlPr>
                              <a:rPr lang="fr-CH" sz="3200" i="1">
                                <a:latin typeface="Cambria Math" panose="02040503050406030204" pitchFamily="18" charset="0"/>
                              </a:rPr>
                            </m:ctrlPr>
                          </m:sSubPr>
                          <m:e>
                            <m:r>
                              <a:rPr lang="fr-CH" sz="3200" b="1" i="1">
                                <a:latin typeface="Cambria Math" panose="02040503050406030204" pitchFamily="18" charset="0"/>
                              </a:rPr>
                              <m:t>𝒗</m:t>
                            </m:r>
                          </m:e>
                          <m:sub>
                            <m:r>
                              <a:rPr lang="fr-CH" sz="3200" i="1">
                                <a:latin typeface="Cambria Math" panose="02040503050406030204" pitchFamily="18" charset="0"/>
                              </a:rPr>
                              <m:t>h</m:t>
                            </m:r>
                          </m:sub>
                        </m:sSub>
                        <m:r>
                          <a:rPr lang="fr-CH" sz="3200" i="1">
                            <a:latin typeface="Cambria Math" panose="02040503050406030204" pitchFamily="18" charset="0"/>
                          </a:rPr>
                          <m:t>, </m:t>
                        </m:r>
                        <m:sSub>
                          <m:sSubPr>
                            <m:ctrlPr>
                              <a:rPr lang="fr-CH" sz="3200" i="1">
                                <a:latin typeface="Cambria Math" panose="02040503050406030204" pitchFamily="18" charset="0"/>
                              </a:rPr>
                            </m:ctrlPr>
                          </m:sSubPr>
                          <m:e>
                            <m:r>
                              <a:rPr lang="fr-CH" sz="3200" b="1" i="1">
                                <a:latin typeface="Cambria Math" panose="02040503050406030204" pitchFamily="18" charset="0"/>
                              </a:rPr>
                              <m:t>𝒗</m:t>
                            </m:r>
                          </m:e>
                          <m:sub>
                            <m:r>
                              <a:rPr lang="fr-CH" sz="3200" i="1">
                                <a:latin typeface="Cambria Math" panose="02040503050406030204" pitchFamily="18" charset="0"/>
                              </a:rPr>
                              <m:t>𝑟</m:t>
                            </m:r>
                          </m:sub>
                        </m:sSub>
                        <m:r>
                          <a:rPr lang="fr-CH" sz="3200" i="1">
                            <a:latin typeface="Cambria Math" panose="02040503050406030204" pitchFamily="18" charset="0"/>
                          </a:rPr>
                          <m:t>,</m:t>
                        </m:r>
                        <m:sSub>
                          <m:sSubPr>
                            <m:ctrlPr>
                              <a:rPr lang="fr-CH" sz="3200" i="1">
                                <a:latin typeface="Cambria Math" panose="02040503050406030204" pitchFamily="18" charset="0"/>
                              </a:rPr>
                            </m:ctrlPr>
                          </m:sSubPr>
                          <m:e>
                            <m:r>
                              <a:rPr lang="fr-CH" sz="3200" b="1" i="1">
                                <a:latin typeface="Cambria Math" panose="02040503050406030204" pitchFamily="18" charset="0"/>
                              </a:rPr>
                              <m:t>𝒗</m:t>
                            </m:r>
                          </m:e>
                          <m:sub>
                            <m:r>
                              <a:rPr lang="fr-CH" sz="3200" i="1">
                                <a:latin typeface="Cambria Math" panose="02040503050406030204" pitchFamily="18" charset="0"/>
                              </a:rPr>
                              <m:t>𝑡</m:t>
                            </m:r>
                          </m:sub>
                        </m:sSub>
                      </m:e>
                    </m:d>
                  </m:oMath>
                </a14:m>
                <a:r>
                  <a:rPr lang="fr-CH" b="0" dirty="0">
                    <a:ea typeface="Cambria Math" panose="02040503050406030204" pitchFamily="18" charset="0"/>
                  </a:rPr>
                  <a:t> = 0, </a:t>
                </a:r>
                <a:r>
                  <a:rPr lang="fr-CH" b="0" dirty="0" err="1">
                    <a:ea typeface="Cambria Math" panose="02040503050406030204" pitchFamily="18" charset="0"/>
                  </a:rPr>
                  <a:t>then</a:t>
                </a:r>
                <a:endParaRPr lang="fr-CH" b="0" dirty="0">
                  <a:ea typeface="Cambria Math" panose="02040503050406030204" pitchFamily="18" charset="0"/>
                </a:endParaRPr>
              </a:p>
              <a:p>
                <a:br>
                  <a:rPr lang="fr-CH" b="0" dirty="0">
                    <a:ea typeface="Cambria Math" panose="02040503050406030204" pitchFamily="18" charset="0"/>
                  </a:rPr>
                </a:br>
                <a:r>
                  <a:rPr lang="fr-CH" b="0" dirty="0">
                    <a:ea typeface="Cambria Math" panose="02040503050406030204" pitchFamily="18" charset="0"/>
                  </a:rPr>
                  <a:t>	if</a:t>
                </a:r>
                <a:r>
                  <a:rPr lang="fr-CH" dirty="0">
                    <a:ea typeface="Cambria Math" panose="02040503050406030204" pitchFamily="18" charset="0"/>
                  </a:rPr>
                  <a:t> </a:t>
                </a:r>
                <a14:m>
                  <m:oMath xmlns:m="http://schemas.openxmlformats.org/officeDocument/2006/math">
                    <m:r>
                      <m:rPr>
                        <m:sty m:val="p"/>
                      </m:rPr>
                      <a:rPr lang="fr-CH" sz="3200">
                        <a:latin typeface="Cambria Math" panose="02040503050406030204" pitchFamily="18" charset="0"/>
                      </a:rPr>
                      <m:t>f</m:t>
                    </m:r>
                    <m:d>
                      <m:dPr>
                        <m:ctrlPr>
                          <a:rPr lang="fr-CH" sz="3200" i="1">
                            <a:latin typeface="Cambria Math" panose="02040503050406030204" pitchFamily="18" charset="0"/>
                          </a:rPr>
                        </m:ctrlPr>
                      </m:dPr>
                      <m:e>
                        <m:sSub>
                          <m:sSubPr>
                            <m:ctrlPr>
                              <a:rPr lang="fr-CH" sz="3200" i="1">
                                <a:latin typeface="Cambria Math" panose="02040503050406030204" pitchFamily="18" charset="0"/>
                              </a:rPr>
                            </m:ctrlPr>
                          </m:sSubPr>
                          <m:e>
                            <m:r>
                              <a:rPr lang="fr-CH" sz="3200" b="1" i="1">
                                <a:latin typeface="Cambria Math" panose="02040503050406030204" pitchFamily="18" charset="0"/>
                              </a:rPr>
                              <m:t>𝒗</m:t>
                            </m:r>
                          </m:e>
                          <m:sub>
                            <m:r>
                              <a:rPr lang="fr-CH" sz="3200" i="1">
                                <a:latin typeface="Cambria Math" panose="02040503050406030204" pitchFamily="18" charset="0"/>
                              </a:rPr>
                              <m:t>h</m:t>
                            </m:r>
                            <m:r>
                              <a:rPr lang="fr-CH" sz="3200" i="1">
                                <a:latin typeface="Cambria Math" panose="02040503050406030204" pitchFamily="18" charset="0"/>
                              </a:rPr>
                              <m:t>′</m:t>
                            </m:r>
                          </m:sub>
                        </m:sSub>
                        <m:r>
                          <a:rPr lang="fr-CH" sz="3200" i="1">
                            <a:latin typeface="Cambria Math" panose="02040503050406030204" pitchFamily="18" charset="0"/>
                          </a:rPr>
                          <m:t>, </m:t>
                        </m:r>
                        <m:sSub>
                          <m:sSubPr>
                            <m:ctrlPr>
                              <a:rPr lang="fr-CH" sz="3200" i="1">
                                <a:latin typeface="Cambria Math" panose="02040503050406030204" pitchFamily="18" charset="0"/>
                              </a:rPr>
                            </m:ctrlPr>
                          </m:sSubPr>
                          <m:e>
                            <m:r>
                              <a:rPr lang="fr-CH" sz="3200" b="1" i="1">
                                <a:latin typeface="Cambria Math" panose="02040503050406030204" pitchFamily="18" charset="0"/>
                              </a:rPr>
                              <m:t>𝒗</m:t>
                            </m:r>
                          </m:e>
                          <m:sub>
                            <m:r>
                              <a:rPr lang="fr-CH" sz="3200" i="1">
                                <a:latin typeface="Cambria Math" panose="02040503050406030204" pitchFamily="18" charset="0"/>
                              </a:rPr>
                              <m:t>𝑟</m:t>
                            </m:r>
                          </m:sub>
                        </m:sSub>
                        <m:r>
                          <a:rPr lang="fr-CH" sz="3200" i="1">
                            <a:latin typeface="Cambria Math" panose="02040503050406030204" pitchFamily="18" charset="0"/>
                          </a:rPr>
                          <m:t>,</m:t>
                        </m:r>
                        <m:sSub>
                          <m:sSubPr>
                            <m:ctrlPr>
                              <a:rPr lang="fr-CH" sz="3200" i="1">
                                <a:latin typeface="Cambria Math" panose="02040503050406030204" pitchFamily="18" charset="0"/>
                              </a:rPr>
                            </m:ctrlPr>
                          </m:sSubPr>
                          <m:e>
                            <m:r>
                              <a:rPr lang="fr-CH" sz="3200" b="1" i="1">
                                <a:latin typeface="Cambria Math" panose="02040503050406030204" pitchFamily="18" charset="0"/>
                              </a:rPr>
                              <m:t>𝒗</m:t>
                            </m:r>
                          </m:e>
                          <m:sub>
                            <m:r>
                              <a:rPr lang="fr-CH" sz="3200" i="1">
                                <a:latin typeface="Cambria Math" panose="02040503050406030204" pitchFamily="18" charset="0"/>
                              </a:rPr>
                              <m:t>𝑡</m:t>
                            </m:r>
                            <m:r>
                              <a:rPr lang="fr-CH" sz="3200" i="1">
                                <a:latin typeface="Cambria Math" panose="02040503050406030204" pitchFamily="18" charset="0"/>
                              </a:rPr>
                              <m:t>′</m:t>
                            </m:r>
                          </m:sub>
                        </m:sSub>
                      </m:e>
                    </m:d>
                    <m:r>
                      <a:rPr lang="fr-CH" sz="3200">
                        <a:latin typeface="Cambria Math" panose="02040503050406030204" pitchFamily="18" charset="0"/>
                      </a:rPr>
                      <m:t>=</m:t>
                    </m:r>
                    <m:r>
                      <a:rPr lang="fr-CH" sz="3200" b="0" i="0" smtClean="0">
                        <a:latin typeface="Cambria Math" panose="02040503050406030204" pitchFamily="18" charset="0"/>
                      </a:rPr>
                      <m:t>2</m:t>
                    </m:r>
                  </m:oMath>
                </a14:m>
                <a:r>
                  <a:rPr lang="fr-CH" sz="3200" b="0" dirty="0">
                    <a:ea typeface="Cambria Math" panose="02040503050406030204" pitchFamily="18" charset="0"/>
                  </a:rPr>
                  <a:t> </a:t>
                </a:r>
                <a:r>
                  <a:rPr lang="fr-CH" b="0" dirty="0">
                    <a:ea typeface="Cambria Math" panose="02040503050406030204" pitchFamily="18" charset="0"/>
                  </a:rPr>
                  <a:t>or </a:t>
                </a:r>
                <a:r>
                  <a:rPr lang="fr-CH" dirty="0">
                    <a:ea typeface="Cambria Math" panose="02040503050406030204" pitchFamily="18" charset="0"/>
                  </a:rPr>
                  <a:t>3</a:t>
                </a:r>
                <a:r>
                  <a:rPr lang="fr-CH" b="0" dirty="0">
                    <a:ea typeface="Cambria Math" panose="02040503050406030204" pitchFamily="18" charset="0"/>
                  </a:rPr>
                  <a:t>, </a:t>
                </a:r>
                <a:r>
                  <a:rPr lang="fr-CH" b="0" dirty="0" err="1">
                    <a:ea typeface="Cambria Math" panose="02040503050406030204" pitchFamily="18" charset="0"/>
                  </a:rPr>
                  <a:t>then</a:t>
                </a:r>
                <a:endParaRPr lang="fr-CH" dirty="0">
                  <a:ea typeface="Cambria Math" panose="02040503050406030204" pitchFamily="18" charset="0"/>
                </a:endParaRPr>
              </a:p>
              <a:p>
                <a:r>
                  <a:rPr lang="fr-CH" sz="3600" dirty="0">
                    <a:ea typeface="Cambria Math" panose="02040503050406030204" pitchFamily="18" charset="0"/>
                  </a:rPr>
                  <a:t>		</a:t>
                </a:r>
                <a14:m>
                  <m:oMath xmlns:m="http://schemas.openxmlformats.org/officeDocument/2006/math">
                    <m:r>
                      <m:rPr>
                        <m:sty m:val="p"/>
                      </m:rPr>
                      <a:rPr lang="fr-CH" sz="3600">
                        <a:latin typeface="Cambria Math" panose="02040503050406030204" pitchFamily="18" charset="0"/>
                        <a:ea typeface="Cambria Math" panose="02040503050406030204" pitchFamily="18" charset="0"/>
                      </a:rPr>
                      <m:t>max</m:t>
                    </m:r>
                    <m:r>
                      <a:rPr lang="fr-CH" sz="3600" i="1">
                        <a:latin typeface="Cambria Math" panose="02040503050406030204" pitchFamily="18" charset="0"/>
                        <a:ea typeface="Cambria Math" panose="02040503050406030204" pitchFamily="18" charset="0"/>
                      </a:rPr>
                      <m:t>⁡(0,</m:t>
                    </m:r>
                    <m:r>
                      <a:rPr lang="fr-CH" sz="3600" i="1">
                        <a:latin typeface="Cambria Math" panose="02040503050406030204" pitchFamily="18" charset="0"/>
                        <a:ea typeface="Cambria Math" panose="02040503050406030204" pitchFamily="18" charset="0"/>
                      </a:rPr>
                      <m:t>𝛾</m:t>
                    </m:r>
                    <m:r>
                      <a:rPr lang="fr-CH" sz="3600">
                        <a:latin typeface="Cambria Math" panose="02040503050406030204" pitchFamily="18" charset="0"/>
                        <a:ea typeface="Cambria Math" panose="02040503050406030204" pitchFamily="18" charset="0"/>
                      </a:rPr>
                      <m:t>+</m:t>
                    </m:r>
                    <m:r>
                      <m:rPr>
                        <m:sty m:val="p"/>
                      </m:rPr>
                      <a:rPr lang="fr-CH" sz="3600">
                        <a:latin typeface="Cambria Math" panose="02040503050406030204" pitchFamily="18" charset="0"/>
                      </a:rPr>
                      <m:t>f</m:t>
                    </m:r>
                    <m:d>
                      <m:dPr>
                        <m:ctrlPr>
                          <a:rPr lang="fr-CH" sz="3600" i="1">
                            <a:latin typeface="Cambria Math" panose="02040503050406030204" pitchFamily="18" charset="0"/>
                          </a:rPr>
                        </m:ctrlPr>
                      </m:dPr>
                      <m:e>
                        <m:sSub>
                          <m:sSubPr>
                            <m:ctrlPr>
                              <a:rPr lang="fr-CH" sz="3600" i="1">
                                <a:latin typeface="Cambria Math" panose="02040503050406030204" pitchFamily="18" charset="0"/>
                              </a:rPr>
                            </m:ctrlPr>
                          </m:sSubPr>
                          <m:e>
                            <m:r>
                              <a:rPr lang="fr-CH" sz="3600" b="1" i="1">
                                <a:latin typeface="Cambria Math" panose="02040503050406030204" pitchFamily="18" charset="0"/>
                              </a:rPr>
                              <m:t>𝒗</m:t>
                            </m:r>
                          </m:e>
                          <m:sub>
                            <m:r>
                              <a:rPr lang="fr-CH" sz="3600" i="1">
                                <a:latin typeface="Cambria Math" panose="02040503050406030204" pitchFamily="18" charset="0"/>
                              </a:rPr>
                              <m:t>h</m:t>
                            </m:r>
                          </m:sub>
                        </m:sSub>
                        <m:r>
                          <a:rPr lang="fr-CH" sz="3600" i="1">
                            <a:latin typeface="Cambria Math" panose="02040503050406030204" pitchFamily="18" charset="0"/>
                          </a:rPr>
                          <m:t>, </m:t>
                        </m:r>
                        <m:sSub>
                          <m:sSubPr>
                            <m:ctrlPr>
                              <a:rPr lang="fr-CH" sz="3600" i="1">
                                <a:latin typeface="Cambria Math" panose="02040503050406030204" pitchFamily="18" charset="0"/>
                              </a:rPr>
                            </m:ctrlPr>
                          </m:sSubPr>
                          <m:e>
                            <m:r>
                              <a:rPr lang="fr-CH" sz="3600" b="1" i="1">
                                <a:latin typeface="Cambria Math" panose="02040503050406030204" pitchFamily="18" charset="0"/>
                              </a:rPr>
                              <m:t>𝒗</m:t>
                            </m:r>
                          </m:e>
                          <m:sub>
                            <m:r>
                              <a:rPr lang="fr-CH" sz="3600" i="1">
                                <a:latin typeface="Cambria Math" panose="02040503050406030204" pitchFamily="18" charset="0"/>
                              </a:rPr>
                              <m:t>𝑟</m:t>
                            </m:r>
                          </m:sub>
                        </m:sSub>
                        <m:r>
                          <a:rPr lang="fr-CH" sz="3600" i="1">
                            <a:latin typeface="Cambria Math" panose="02040503050406030204" pitchFamily="18" charset="0"/>
                          </a:rPr>
                          <m:t>,</m:t>
                        </m:r>
                        <m:sSub>
                          <m:sSubPr>
                            <m:ctrlPr>
                              <a:rPr lang="fr-CH" sz="3600" i="1">
                                <a:latin typeface="Cambria Math" panose="02040503050406030204" pitchFamily="18" charset="0"/>
                              </a:rPr>
                            </m:ctrlPr>
                          </m:sSubPr>
                          <m:e>
                            <m:r>
                              <a:rPr lang="fr-CH" sz="3600" b="1" i="1">
                                <a:latin typeface="Cambria Math" panose="02040503050406030204" pitchFamily="18" charset="0"/>
                              </a:rPr>
                              <m:t>𝒗</m:t>
                            </m:r>
                          </m:e>
                          <m:sub>
                            <m:r>
                              <a:rPr lang="fr-CH" sz="3600" i="1">
                                <a:latin typeface="Cambria Math" panose="02040503050406030204" pitchFamily="18" charset="0"/>
                              </a:rPr>
                              <m:t>𝑡</m:t>
                            </m:r>
                          </m:sub>
                        </m:sSub>
                      </m:e>
                    </m:d>
                    <m:r>
                      <a:rPr lang="fr-CH" sz="3600" i="1">
                        <a:latin typeface="Cambria Math" panose="02040503050406030204" pitchFamily="18" charset="0"/>
                      </a:rPr>
                      <m:t> −</m:t>
                    </m:r>
                    <m:r>
                      <m:rPr>
                        <m:sty m:val="p"/>
                      </m:rPr>
                      <a:rPr lang="fr-CH" sz="3600">
                        <a:latin typeface="Cambria Math" panose="02040503050406030204" pitchFamily="18" charset="0"/>
                      </a:rPr>
                      <m:t>f</m:t>
                    </m:r>
                    <m:d>
                      <m:dPr>
                        <m:ctrlPr>
                          <a:rPr lang="fr-CH" sz="3600" i="1">
                            <a:latin typeface="Cambria Math" panose="02040503050406030204" pitchFamily="18" charset="0"/>
                          </a:rPr>
                        </m:ctrlPr>
                      </m:dPr>
                      <m:e>
                        <m:sSub>
                          <m:sSubPr>
                            <m:ctrlPr>
                              <a:rPr lang="fr-CH" sz="3600" i="1">
                                <a:latin typeface="Cambria Math" panose="02040503050406030204" pitchFamily="18" charset="0"/>
                              </a:rPr>
                            </m:ctrlPr>
                          </m:sSubPr>
                          <m:e>
                            <m:r>
                              <a:rPr lang="fr-CH" sz="3600" b="1" i="1">
                                <a:latin typeface="Cambria Math" panose="02040503050406030204" pitchFamily="18" charset="0"/>
                              </a:rPr>
                              <m:t>𝒗</m:t>
                            </m:r>
                          </m:e>
                          <m:sub>
                            <m:r>
                              <a:rPr lang="fr-CH" sz="3600" i="1">
                                <a:latin typeface="Cambria Math" panose="02040503050406030204" pitchFamily="18" charset="0"/>
                              </a:rPr>
                              <m:t>h</m:t>
                            </m:r>
                            <m:r>
                              <a:rPr lang="fr-CH" sz="3600" i="1">
                                <a:latin typeface="Cambria Math" panose="02040503050406030204" pitchFamily="18" charset="0"/>
                              </a:rPr>
                              <m:t>′</m:t>
                            </m:r>
                          </m:sub>
                        </m:sSub>
                        <m:r>
                          <a:rPr lang="fr-CH" sz="3600" i="1">
                            <a:latin typeface="Cambria Math" panose="02040503050406030204" pitchFamily="18" charset="0"/>
                          </a:rPr>
                          <m:t>, </m:t>
                        </m:r>
                        <m:sSub>
                          <m:sSubPr>
                            <m:ctrlPr>
                              <a:rPr lang="fr-CH" sz="3600" i="1">
                                <a:latin typeface="Cambria Math" panose="02040503050406030204" pitchFamily="18" charset="0"/>
                              </a:rPr>
                            </m:ctrlPr>
                          </m:sSubPr>
                          <m:e>
                            <m:r>
                              <a:rPr lang="fr-CH" sz="3600" b="1" i="1">
                                <a:latin typeface="Cambria Math" panose="02040503050406030204" pitchFamily="18" charset="0"/>
                              </a:rPr>
                              <m:t>𝒗</m:t>
                            </m:r>
                          </m:e>
                          <m:sub>
                            <m:r>
                              <a:rPr lang="fr-CH" sz="3600" i="1">
                                <a:latin typeface="Cambria Math" panose="02040503050406030204" pitchFamily="18" charset="0"/>
                              </a:rPr>
                              <m:t>𝑟</m:t>
                            </m:r>
                          </m:sub>
                        </m:sSub>
                        <m:r>
                          <a:rPr lang="fr-CH" sz="3600" i="1">
                            <a:latin typeface="Cambria Math" panose="02040503050406030204" pitchFamily="18" charset="0"/>
                          </a:rPr>
                          <m:t>,</m:t>
                        </m:r>
                        <m:sSub>
                          <m:sSubPr>
                            <m:ctrlPr>
                              <a:rPr lang="fr-CH" sz="3600" i="1">
                                <a:latin typeface="Cambria Math" panose="02040503050406030204" pitchFamily="18" charset="0"/>
                              </a:rPr>
                            </m:ctrlPr>
                          </m:sSubPr>
                          <m:e>
                            <m:r>
                              <a:rPr lang="fr-CH" sz="3600" b="1" i="1">
                                <a:latin typeface="Cambria Math" panose="02040503050406030204" pitchFamily="18" charset="0"/>
                              </a:rPr>
                              <m:t>𝒗</m:t>
                            </m:r>
                          </m:e>
                          <m:sub>
                            <m:r>
                              <a:rPr lang="fr-CH" sz="3600" i="1">
                                <a:latin typeface="Cambria Math" panose="02040503050406030204" pitchFamily="18" charset="0"/>
                              </a:rPr>
                              <m:t>𝑡</m:t>
                            </m:r>
                            <m:r>
                              <a:rPr lang="fr-CH" sz="3600" i="1">
                                <a:latin typeface="Cambria Math" panose="02040503050406030204" pitchFamily="18" charset="0"/>
                              </a:rPr>
                              <m:t>′</m:t>
                            </m:r>
                          </m:sub>
                        </m:sSub>
                      </m:e>
                    </m:d>
                    <m:r>
                      <a:rPr lang="fr-CH" sz="3600" i="1">
                        <a:latin typeface="Cambria Math" panose="02040503050406030204" pitchFamily="18" charset="0"/>
                      </a:rPr>
                      <m:t>)</m:t>
                    </m:r>
                  </m:oMath>
                </a14:m>
                <a:r>
                  <a:rPr lang="fr-CH" b="0" dirty="0">
                    <a:ea typeface="Cambria Math" panose="02040503050406030204" pitchFamily="18" charset="0"/>
                  </a:rPr>
                  <a:t> = 0</a:t>
                </a:r>
              </a:p>
              <a:p>
                <a:br>
                  <a:rPr lang="fr-CH" b="0" dirty="0">
                    <a:ea typeface="Cambria Math" panose="02040503050406030204" pitchFamily="18" charset="0"/>
                  </a:rPr>
                </a:br>
                <a:r>
                  <a:rPr lang="fr-CH" b="0" dirty="0">
                    <a:ea typeface="Cambria Math" panose="02040503050406030204" pitchFamily="18" charset="0"/>
                  </a:rPr>
                  <a:t>	</a:t>
                </a:r>
                <a:r>
                  <a:rPr lang="fr-CH" dirty="0">
                    <a:ea typeface="Cambria Math" panose="02040503050406030204" pitchFamily="18" charset="0"/>
                  </a:rPr>
                  <a:t>if </a:t>
                </a:r>
                <a14:m>
                  <m:oMath xmlns:m="http://schemas.openxmlformats.org/officeDocument/2006/math">
                    <m:r>
                      <m:rPr>
                        <m:sty m:val="p"/>
                      </m:rPr>
                      <a:rPr lang="fr-CH" sz="3200">
                        <a:latin typeface="Cambria Math" panose="02040503050406030204" pitchFamily="18" charset="0"/>
                      </a:rPr>
                      <m:t>f</m:t>
                    </m:r>
                    <m:d>
                      <m:dPr>
                        <m:ctrlPr>
                          <a:rPr lang="fr-CH" sz="3200" i="1">
                            <a:latin typeface="Cambria Math" panose="02040503050406030204" pitchFamily="18" charset="0"/>
                          </a:rPr>
                        </m:ctrlPr>
                      </m:dPr>
                      <m:e>
                        <m:sSub>
                          <m:sSubPr>
                            <m:ctrlPr>
                              <a:rPr lang="fr-CH" sz="3200" i="1">
                                <a:latin typeface="Cambria Math" panose="02040503050406030204" pitchFamily="18" charset="0"/>
                              </a:rPr>
                            </m:ctrlPr>
                          </m:sSubPr>
                          <m:e>
                            <m:r>
                              <a:rPr lang="fr-CH" sz="3200" b="1" i="1">
                                <a:latin typeface="Cambria Math" panose="02040503050406030204" pitchFamily="18" charset="0"/>
                              </a:rPr>
                              <m:t>𝒗</m:t>
                            </m:r>
                          </m:e>
                          <m:sub>
                            <m:r>
                              <a:rPr lang="fr-CH" sz="3200" i="1">
                                <a:latin typeface="Cambria Math" panose="02040503050406030204" pitchFamily="18" charset="0"/>
                              </a:rPr>
                              <m:t>h</m:t>
                            </m:r>
                            <m:r>
                              <a:rPr lang="fr-CH" sz="3200" i="1">
                                <a:latin typeface="Cambria Math" panose="02040503050406030204" pitchFamily="18" charset="0"/>
                              </a:rPr>
                              <m:t>′</m:t>
                            </m:r>
                          </m:sub>
                        </m:sSub>
                        <m:r>
                          <a:rPr lang="fr-CH" sz="3200" i="1">
                            <a:latin typeface="Cambria Math" panose="02040503050406030204" pitchFamily="18" charset="0"/>
                          </a:rPr>
                          <m:t>, </m:t>
                        </m:r>
                        <m:sSub>
                          <m:sSubPr>
                            <m:ctrlPr>
                              <a:rPr lang="fr-CH" sz="3200" i="1">
                                <a:latin typeface="Cambria Math" panose="02040503050406030204" pitchFamily="18" charset="0"/>
                              </a:rPr>
                            </m:ctrlPr>
                          </m:sSubPr>
                          <m:e>
                            <m:r>
                              <a:rPr lang="fr-CH" sz="3200" b="1" i="1">
                                <a:latin typeface="Cambria Math" panose="02040503050406030204" pitchFamily="18" charset="0"/>
                              </a:rPr>
                              <m:t>𝒗</m:t>
                            </m:r>
                          </m:e>
                          <m:sub>
                            <m:r>
                              <a:rPr lang="fr-CH" sz="3200" i="1">
                                <a:latin typeface="Cambria Math" panose="02040503050406030204" pitchFamily="18" charset="0"/>
                              </a:rPr>
                              <m:t>𝑟</m:t>
                            </m:r>
                          </m:sub>
                        </m:sSub>
                        <m:r>
                          <a:rPr lang="fr-CH" sz="3200" i="1">
                            <a:latin typeface="Cambria Math" panose="02040503050406030204" pitchFamily="18" charset="0"/>
                          </a:rPr>
                          <m:t>,</m:t>
                        </m:r>
                        <m:sSub>
                          <m:sSubPr>
                            <m:ctrlPr>
                              <a:rPr lang="fr-CH" sz="3200" i="1">
                                <a:latin typeface="Cambria Math" panose="02040503050406030204" pitchFamily="18" charset="0"/>
                              </a:rPr>
                            </m:ctrlPr>
                          </m:sSubPr>
                          <m:e>
                            <m:r>
                              <a:rPr lang="fr-CH" sz="3200" b="1" i="1">
                                <a:latin typeface="Cambria Math" panose="02040503050406030204" pitchFamily="18" charset="0"/>
                              </a:rPr>
                              <m:t>𝒗</m:t>
                            </m:r>
                          </m:e>
                          <m:sub>
                            <m:r>
                              <a:rPr lang="fr-CH" sz="3200" i="1">
                                <a:latin typeface="Cambria Math" panose="02040503050406030204" pitchFamily="18" charset="0"/>
                              </a:rPr>
                              <m:t>𝑡</m:t>
                            </m:r>
                            <m:r>
                              <a:rPr lang="fr-CH" sz="3200" i="1">
                                <a:latin typeface="Cambria Math" panose="02040503050406030204" pitchFamily="18" charset="0"/>
                              </a:rPr>
                              <m:t>′</m:t>
                            </m:r>
                          </m:sub>
                        </m:sSub>
                      </m:e>
                    </m:d>
                    <m:r>
                      <a:rPr lang="fr-CH" sz="3200">
                        <a:latin typeface="Cambria Math" panose="02040503050406030204" pitchFamily="18" charset="0"/>
                      </a:rPr>
                      <m:t>=</m:t>
                    </m:r>
                    <m:r>
                      <a:rPr lang="fr-CH" sz="3200" b="0" i="0" smtClean="0">
                        <a:latin typeface="Cambria Math" panose="02040503050406030204" pitchFamily="18" charset="0"/>
                      </a:rPr>
                      <m:t>1</m:t>
                    </m:r>
                  </m:oMath>
                </a14:m>
                <a:r>
                  <a:rPr lang="fr-CH" dirty="0">
                    <a:ea typeface="Cambria Math" panose="02040503050406030204" pitchFamily="18" charset="0"/>
                  </a:rPr>
                  <a:t>, </a:t>
                </a:r>
                <a:r>
                  <a:rPr lang="fr-CH" dirty="0" err="1">
                    <a:ea typeface="Cambria Math" panose="02040503050406030204" pitchFamily="18" charset="0"/>
                  </a:rPr>
                  <a:t>then</a:t>
                </a:r>
                <a:r>
                  <a:rPr lang="fr-CH" dirty="0">
                    <a:ea typeface="Cambria Math" panose="02040503050406030204" pitchFamily="18" charset="0"/>
                  </a:rPr>
                  <a:t> </a:t>
                </a:r>
              </a:p>
              <a:p>
                <a:r>
                  <a:rPr lang="fr-CH" sz="3200" dirty="0">
                    <a:ea typeface="Cambria Math" panose="02040503050406030204" pitchFamily="18" charset="0"/>
                  </a:rPr>
                  <a:t>		</a:t>
                </a:r>
                <a14:m>
                  <m:oMath xmlns:m="http://schemas.openxmlformats.org/officeDocument/2006/math">
                    <m:r>
                      <m:rPr>
                        <m:sty m:val="p"/>
                      </m:rPr>
                      <a:rPr lang="fr-CH" sz="3200">
                        <a:latin typeface="Cambria Math" panose="02040503050406030204" pitchFamily="18" charset="0"/>
                        <a:ea typeface="Cambria Math" panose="02040503050406030204" pitchFamily="18" charset="0"/>
                      </a:rPr>
                      <m:t>max</m:t>
                    </m:r>
                    <m:r>
                      <a:rPr lang="fr-CH" sz="3200" i="1">
                        <a:latin typeface="Cambria Math" panose="02040503050406030204" pitchFamily="18" charset="0"/>
                        <a:ea typeface="Cambria Math" panose="02040503050406030204" pitchFamily="18" charset="0"/>
                      </a:rPr>
                      <m:t>⁡(0,</m:t>
                    </m:r>
                    <m:r>
                      <a:rPr lang="fr-CH" sz="3200" i="1">
                        <a:latin typeface="Cambria Math" panose="02040503050406030204" pitchFamily="18" charset="0"/>
                        <a:ea typeface="Cambria Math" panose="02040503050406030204" pitchFamily="18" charset="0"/>
                      </a:rPr>
                      <m:t>𝛾</m:t>
                    </m:r>
                    <m:r>
                      <a:rPr lang="fr-CH" sz="3200">
                        <a:latin typeface="Cambria Math" panose="02040503050406030204" pitchFamily="18" charset="0"/>
                        <a:ea typeface="Cambria Math" panose="02040503050406030204" pitchFamily="18" charset="0"/>
                      </a:rPr>
                      <m:t>+</m:t>
                    </m:r>
                    <m:r>
                      <m:rPr>
                        <m:sty m:val="p"/>
                      </m:rPr>
                      <a:rPr lang="fr-CH" sz="3200">
                        <a:latin typeface="Cambria Math" panose="02040503050406030204" pitchFamily="18" charset="0"/>
                      </a:rPr>
                      <m:t>f</m:t>
                    </m:r>
                    <m:d>
                      <m:dPr>
                        <m:ctrlPr>
                          <a:rPr lang="fr-CH" sz="3200" i="1">
                            <a:latin typeface="Cambria Math" panose="02040503050406030204" pitchFamily="18" charset="0"/>
                          </a:rPr>
                        </m:ctrlPr>
                      </m:dPr>
                      <m:e>
                        <m:sSub>
                          <m:sSubPr>
                            <m:ctrlPr>
                              <a:rPr lang="fr-CH" sz="3200" i="1">
                                <a:latin typeface="Cambria Math" panose="02040503050406030204" pitchFamily="18" charset="0"/>
                              </a:rPr>
                            </m:ctrlPr>
                          </m:sSubPr>
                          <m:e>
                            <m:r>
                              <a:rPr lang="fr-CH" sz="3200" b="1" i="1">
                                <a:latin typeface="Cambria Math" panose="02040503050406030204" pitchFamily="18" charset="0"/>
                              </a:rPr>
                              <m:t>𝒗</m:t>
                            </m:r>
                          </m:e>
                          <m:sub>
                            <m:r>
                              <a:rPr lang="fr-CH" sz="3200" i="1">
                                <a:latin typeface="Cambria Math" panose="02040503050406030204" pitchFamily="18" charset="0"/>
                              </a:rPr>
                              <m:t>h</m:t>
                            </m:r>
                          </m:sub>
                        </m:sSub>
                        <m:r>
                          <a:rPr lang="fr-CH" sz="3200" i="1">
                            <a:latin typeface="Cambria Math" panose="02040503050406030204" pitchFamily="18" charset="0"/>
                          </a:rPr>
                          <m:t>, </m:t>
                        </m:r>
                        <m:sSub>
                          <m:sSubPr>
                            <m:ctrlPr>
                              <a:rPr lang="fr-CH" sz="3200" i="1">
                                <a:latin typeface="Cambria Math" panose="02040503050406030204" pitchFamily="18" charset="0"/>
                              </a:rPr>
                            </m:ctrlPr>
                          </m:sSubPr>
                          <m:e>
                            <m:r>
                              <a:rPr lang="fr-CH" sz="3200" b="1" i="1">
                                <a:latin typeface="Cambria Math" panose="02040503050406030204" pitchFamily="18" charset="0"/>
                              </a:rPr>
                              <m:t>𝒗</m:t>
                            </m:r>
                          </m:e>
                          <m:sub>
                            <m:r>
                              <a:rPr lang="fr-CH" sz="3200" i="1">
                                <a:latin typeface="Cambria Math" panose="02040503050406030204" pitchFamily="18" charset="0"/>
                              </a:rPr>
                              <m:t>𝑟</m:t>
                            </m:r>
                          </m:sub>
                        </m:sSub>
                        <m:r>
                          <a:rPr lang="fr-CH" sz="3200" i="1">
                            <a:latin typeface="Cambria Math" panose="02040503050406030204" pitchFamily="18" charset="0"/>
                          </a:rPr>
                          <m:t>,</m:t>
                        </m:r>
                        <m:sSub>
                          <m:sSubPr>
                            <m:ctrlPr>
                              <a:rPr lang="fr-CH" sz="3200" i="1">
                                <a:latin typeface="Cambria Math" panose="02040503050406030204" pitchFamily="18" charset="0"/>
                              </a:rPr>
                            </m:ctrlPr>
                          </m:sSubPr>
                          <m:e>
                            <m:r>
                              <a:rPr lang="fr-CH" sz="3200" b="1" i="1">
                                <a:latin typeface="Cambria Math" panose="02040503050406030204" pitchFamily="18" charset="0"/>
                              </a:rPr>
                              <m:t>𝒗</m:t>
                            </m:r>
                          </m:e>
                          <m:sub>
                            <m:r>
                              <a:rPr lang="fr-CH" sz="3200" i="1">
                                <a:latin typeface="Cambria Math" panose="02040503050406030204" pitchFamily="18" charset="0"/>
                              </a:rPr>
                              <m:t>𝑡</m:t>
                            </m:r>
                          </m:sub>
                        </m:sSub>
                      </m:e>
                    </m:d>
                    <m:r>
                      <a:rPr lang="fr-CH" sz="3200" i="1">
                        <a:latin typeface="Cambria Math" panose="02040503050406030204" pitchFamily="18" charset="0"/>
                      </a:rPr>
                      <m:t> −</m:t>
                    </m:r>
                    <m:r>
                      <m:rPr>
                        <m:sty m:val="p"/>
                      </m:rPr>
                      <a:rPr lang="fr-CH" sz="3200">
                        <a:latin typeface="Cambria Math" panose="02040503050406030204" pitchFamily="18" charset="0"/>
                      </a:rPr>
                      <m:t>f</m:t>
                    </m:r>
                    <m:d>
                      <m:dPr>
                        <m:ctrlPr>
                          <a:rPr lang="fr-CH" sz="3200" i="1">
                            <a:latin typeface="Cambria Math" panose="02040503050406030204" pitchFamily="18" charset="0"/>
                          </a:rPr>
                        </m:ctrlPr>
                      </m:dPr>
                      <m:e>
                        <m:sSub>
                          <m:sSubPr>
                            <m:ctrlPr>
                              <a:rPr lang="fr-CH" sz="3200" i="1">
                                <a:latin typeface="Cambria Math" panose="02040503050406030204" pitchFamily="18" charset="0"/>
                              </a:rPr>
                            </m:ctrlPr>
                          </m:sSubPr>
                          <m:e>
                            <m:r>
                              <a:rPr lang="fr-CH" sz="3200" b="1" i="1">
                                <a:latin typeface="Cambria Math" panose="02040503050406030204" pitchFamily="18" charset="0"/>
                              </a:rPr>
                              <m:t>𝒗</m:t>
                            </m:r>
                          </m:e>
                          <m:sub>
                            <m:r>
                              <a:rPr lang="fr-CH" sz="3200" i="1">
                                <a:latin typeface="Cambria Math" panose="02040503050406030204" pitchFamily="18" charset="0"/>
                              </a:rPr>
                              <m:t>h</m:t>
                            </m:r>
                            <m:r>
                              <a:rPr lang="fr-CH" sz="3200" i="1">
                                <a:latin typeface="Cambria Math" panose="02040503050406030204" pitchFamily="18" charset="0"/>
                              </a:rPr>
                              <m:t>′</m:t>
                            </m:r>
                          </m:sub>
                        </m:sSub>
                        <m:r>
                          <a:rPr lang="fr-CH" sz="3200" i="1">
                            <a:latin typeface="Cambria Math" panose="02040503050406030204" pitchFamily="18" charset="0"/>
                          </a:rPr>
                          <m:t>, </m:t>
                        </m:r>
                        <m:sSub>
                          <m:sSubPr>
                            <m:ctrlPr>
                              <a:rPr lang="fr-CH" sz="3200" i="1">
                                <a:latin typeface="Cambria Math" panose="02040503050406030204" pitchFamily="18" charset="0"/>
                              </a:rPr>
                            </m:ctrlPr>
                          </m:sSubPr>
                          <m:e>
                            <m:r>
                              <a:rPr lang="fr-CH" sz="3200" b="1" i="1">
                                <a:latin typeface="Cambria Math" panose="02040503050406030204" pitchFamily="18" charset="0"/>
                              </a:rPr>
                              <m:t>𝒗</m:t>
                            </m:r>
                          </m:e>
                          <m:sub>
                            <m:r>
                              <a:rPr lang="fr-CH" sz="3200" i="1">
                                <a:latin typeface="Cambria Math" panose="02040503050406030204" pitchFamily="18" charset="0"/>
                              </a:rPr>
                              <m:t>𝑟</m:t>
                            </m:r>
                          </m:sub>
                        </m:sSub>
                        <m:r>
                          <a:rPr lang="fr-CH" sz="3200" i="1">
                            <a:latin typeface="Cambria Math" panose="02040503050406030204" pitchFamily="18" charset="0"/>
                          </a:rPr>
                          <m:t>,</m:t>
                        </m:r>
                        <m:sSub>
                          <m:sSubPr>
                            <m:ctrlPr>
                              <a:rPr lang="fr-CH" sz="3200" i="1">
                                <a:latin typeface="Cambria Math" panose="02040503050406030204" pitchFamily="18" charset="0"/>
                              </a:rPr>
                            </m:ctrlPr>
                          </m:sSubPr>
                          <m:e>
                            <m:r>
                              <a:rPr lang="fr-CH" sz="3200" b="1" i="1">
                                <a:latin typeface="Cambria Math" panose="02040503050406030204" pitchFamily="18" charset="0"/>
                              </a:rPr>
                              <m:t>𝒗</m:t>
                            </m:r>
                          </m:e>
                          <m:sub>
                            <m:r>
                              <a:rPr lang="fr-CH" sz="3200" i="1">
                                <a:latin typeface="Cambria Math" panose="02040503050406030204" pitchFamily="18" charset="0"/>
                              </a:rPr>
                              <m:t>𝑡</m:t>
                            </m:r>
                            <m:r>
                              <a:rPr lang="fr-CH" sz="3200" i="1">
                                <a:latin typeface="Cambria Math" panose="02040503050406030204" pitchFamily="18" charset="0"/>
                              </a:rPr>
                              <m:t>′</m:t>
                            </m:r>
                          </m:sub>
                        </m:sSub>
                      </m:e>
                    </m:d>
                    <m:r>
                      <a:rPr lang="fr-CH" sz="3200" i="1">
                        <a:latin typeface="Cambria Math" panose="02040503050406030204" pitchFamily="18" charset="0"/>
                      </a:rPr>
                      <m:t>)</m:t>
                    </m:r>
                  </m:oMath>
                </a14:m>
                <a:r>
                  <a:rPr lang="fr-CH" sz="3200" b="0" dirty="0">
                    <a:ea typeface="Cambria Math" panose="02040503050406030204" pitchFamily="18" charset="0"/>
                  </a:rPr>
                  <a:t> = 1</a:t>
                </a:r>
                <a:br>
                  <a:rPr lang="fr-CH" sz="3200" b="0" dirty="0">
                    <a:ea typeface="Cambria Math" panose="02040503050406030204" pitchFamily="18" charset="0"/>
                  </a:rPr>
                </a:br>
                <a:endParaRPr lang="fr-CH" sz="3200" dirty="0">
                  <a:ea typeface="Cambria Math" panose="02040503050406030204" pitchFamily="18" charset="0"/>
                </a:endParaRPr>
              </a:p>
              <a:p>
                <a:pPr marL="1060432" lvl="2" indent="0">
                  <a:buNone/>
                </a:pPr>
                <a:r>
                  <a:rPr lang="fr-CH" sz="3200" dirty="0">
                    <a:ea typeface="Cambria Math" panose="02040503050406030204" pitchFamily="18" charset="0"/>
                  </a:rPr>
                  <a:t>☞ in </a:t>
                </a:r>
                <a:r>
                  <a:rPr lang="fr-CH" sz="3200" dirty="0" err="1">
                    <a:ea typeface="Cambria Math" panose="02040503050406030204" pitchFamily="18" charset="0"/>
                  </a:rPr>
                  <a:t>order</a:t>
                </a:r>
                <a:r>
                  <a:rPr lang="fr-CH" sz="3200" dirty="0">
                    <a:ea typeface="Cambria Math" panose="02040503050406030204" pitchFamily="18" charset="0"/>
                  </a:rPr>
                  <a:t> to </a:t>
                </a:r>
                <a:r>
                  <a:rPr lang="fr-CH" sz="3200" dirty="0" err="1">
                    <a:ea typeface="Cambria Math" panose="02040503050406030204" pitchFamily="18" charset="0"/>
                  </a:rPr>
                  <a:t>minimize</a:t>
                </a:r>
                <a:r>
                  <a:rPr lang="fr-CH" sz="2800" dirty="0">
                    <a:ea typeface="Cambria Math" panose="02040503050406030204" pitchFamily="18" charset="0"/>
                  </a:rPr>
                  <a:t> </a:t>
                </a:r>
                <a14:m>
                  <m:oMath xmlns:m="http://schemas.openxmlformats.org/officeDocument/2006/math">
                    <m:r>
                      <a:rPr lang="fr-CH" sz="2800" i="1">
                        <a:latin typeface="Cambria Math" panose="02040503050406030204" pitchFamily="18" charset="0"/>
                      </a:rPr>
                      <m:t>𝐽</m:t>
                    </m:r>
                    <m:d>
                      <m:dPr>
                        <m:ctrlPr>
                          <a:rPr lang="fr-CH" sz="2800" i="1">
                            <a:latin typeface="Cambria Math" panose="02040503050406030204" pitchFamily="18" charset="0"/>
                          </a:rPr>
                        </m:ctrlPr>
                      </m:dPr>
                      <m:e>
                        <m:r>
                          <a:rPr lang="fr-CH" sz="2800" i="1">
                            <a:latin typeface="Cambria Math" panose="02040503050406030204" pitchFamily="18" charset="0"/>
                            <a:ea typeface="Cambria Math" panose="02040503050406030204" pitchFamily="18" charset="0"/>
                          </a:rPr>
                          <m:t>𝜃</m:t>
                        </m:r>
                      </m:e>
                    </m:d>
                  </m:oMath>
                </a14:m>
                <a:r>
                  <a:rPr lang="fr-CH" sz="3200" dirty="0">
                    <a:ea typeface="Cambria Math" panose="02040503050406030204" pitchFamily="18" charset="0"/>
                  </a:rPr>
                  <a:t> </a:t>
                </a:r>
                <a14:m>
                  <m:oMath xmlns:m="http://schemas.openxmlformats.org/officeDocument/2006/math">
                    <m:r>
                      <m:rPr>
                        <m:sty m:val="p"/>
                      </m:rPr>
                      <a:rPr lang="fr-CH" sz="2800">
                        <a:latin typeface="Cambria Math" panose="02040503050406030204" pitchFamily="18" charset="0"/>
                      </a:rPr>
                      <m:t>f</m:t>
                    </m:r>
                    <m:d>
                      <m:dPr>
                        <m:ctrlPr>
                          <a:rPr lang="fr-CH" sz="2800" i="1">
                            <a:latin typeface="Cambria Math" panose="02040503050406030204" pitchFamily="18" charset="0"/>
                          </a:rPr>
                        </m:ctrlPr>
                      </m:dPr>
                      <m:e>
                        <m:sSub>
                          <m:sSubPr>
                            <m:ctrlPr>
                              <a:rPr lang="fr-CH" sz="2800" i="1">
                                <a:latin typeface="Cambria Math" panose="02040503050406030204" pitchFamily="18" charset="0"/>
                              </a:rPr>
                            </m:ctrlPr>
                          </m:sSubPr>
                          <m:e>
                            <m:r>
                              <a:rPr lang="fr-CH" sz="2800" b="1" i="1">
                                <a:latin typeface="Cambria Math" panose="02040503050406030204" pitchFamily="18" charset="0"/>
                              </a:rPr>
                              <m:t>𝒗</m:t>
                            </m:r>
                          </m:e>
                          <m:sub>
                            <m:r>
                              <a:rPr lang="fr-CH" sz="2800" i="1">
                                <a:latin typeface="Cambria Math" panose="02040503050406030204" pitchFamily="18" charset="0"/>
                              </a:rPr>
                              <m:t>h</m:t>
                            </m:r>
                            <m:r>
                              <a:rPr lang="fr-CH" sz="2800" i="1">
                                <a:latin typeface="Cambria Math" panose="02040503050406030204" pitchFamily="18" charset="0"/>
                              </a:rPr>
                              <m:t>′</m:t>
                            </m:r>
                          </m:sub>
                        </m:sSub>
                        <m:r>
                          <a:rPr lang="fr-CH" sz="2800" i="1">
                            <a:latin typeface="Cambria Math" panose="02040503050406030204" pitchFamily="18" charset="0"/>
                          </a:rPr>
                          <m:t>, </m:t>
                        </m:r>
                        <m:sSub>
                          <m:sSubPr>
                            <m:ctrlPr>
                              <a:rPr lang="fr-CH" sz="2800" i="1">
                                <a:latin typeface="Cambria Math" panose="02040503050406030204" pitchFamily="18" charset="0"/>
                              </a:rPr>
                            </m:ctrlPr>
                          </m:sSubPr>
                          <m:e>
                            <m:r>
                              <a:rPr lang="fr-CH" sz="2800" b="1" i="1">
                                <a:latin typeface="Cambria Math" panose="02040503050406030204" pitchFamily="18" charset="0"/>
                              </a:rPr>
                              <m:t>𝒗</m:t>
                            </m:r>
                          </m:e>
                          <m:sub>
                            <m:r>
                              <a:rPr lang="fr-CH" sz="2800" i="1">
                                <a:latin typeface="Cambria Math" panose="02040503050406030204" pitchFamily="18" charset="0"/>
                              </a:rPr>
                              <m:t>𝑟</m:t>
                            </m:r>
                          </m:sub>
                        </m:sSub>
                        <m:r>
                          <a:rPr lang="fr-CH" sz="2800" i="1">
                            <a:latin typeface="Cambria Math" panose="02040503050406030204" pitchFamily="18" charset="0"/>
                          </a:rPr>
                          <m:t>,</m:t>
                        </m:r>
                        <m:sSub>
                          <m:sSubPr>
                            <m:ctrlPr>
                              <a:rPr lang="fr-CH" sz="2800" i="1">
                                <a:latin typeface="Cambria Math" panose="02040503050406030204" pitchFamily="18" charset="0"/>
                              </a:rPr>
                            </m:ctrlPr>
                          </m:sSubPr>
                          <m:e>
                            <m:r>
                              <a:rPr lang="fr-CH" sz="2800" b="1" i="1">
                                <a:latin typeface="Cambria Math" panose="02040503050406030204" pitchFamily="18" charset="0"/>
                              </a:rPr>
                              <m:t>𝒗</m:t>
                            </m:r>
                          </m:e>
                          <m:sub>
                            <m:r>
                              <a:rPr lang="fr-CH" sz="2800" i="1">
                                <a:latin typeface="Cambria Math" panose="02040503050406030204" pitchFamily="18" charset="0"/>
                              </a:rPr>
                              <m:t>𝑡</m:t>
                            </m:r>
                            <m:r>
                              <a:rPr lang="fr-CH" sz="2800" i="1">
                                <a:latin typeface="Cambria Math" panose="02040503050406030204" pitchFamily="18" charset="0"/>
                              </a:rPr>
                              <m:t>′</m:t>
                            </m:r>
                          </m:sub>
                        </m:sSub>
                      </m:e>
                    </m:d>
                    <m:r>
                      <a:rPr lang="fr-CH" sz="2800" i="1">
                        <a:latin typeface="Cambria Math" panose="02040503050406030204" pitchFamily="18" charset="0"/>
                      </a:rPr>
                      <m:t>)</m:t>
                    </m:r>
                  </m:oMath>
                </a14:m>
                <a:r>
                  <a:rPr lang="fr-CH" sz="3200" dirty="0">
                    <a:ea typeface="Cambria Math" panose="02040503050406030204" pitchFamily="18" charset="0"/>
                  </a:rPr>
                  <a:t>  </a:t>
                </a:r>
                <a:r>
                  <a:rPr lang="fr-CH" sz="3200" dirty="0" err="1">
                    <a:ea typeface="Cambria Math" panose="02040503050406030204" pitchFamily="18" charset="0"/>
                  </a:rPr>
                  <a:t>needs</a:t>
                </a:r>
                <a:r>
                  <a:rPr lang="fr-CH" sz="3200" dirty="0">
                    <a:ea typeface="Cambria Math" panose="02040503050406030204" pitchFamily="18" charset="0"/>
                  </a:rPr>
                  <a:t> to </a:t>
                </a:r>
                <a:r>
                  <a:rPr lang="fr-CH" sz="3200" dirty="0" err="1">
                    <a:ea typeface="Cambria Math" panose="02040503050406030204" pitchFamily="18" charset="0"/>
                  </a:rPr>
                  <a:t>be</a:t>
                </a:r>
                <a:r>
                  <a:rPr lang="fr-CH" sz="3200" dirty="0">
                    <a:ea typeface="Cambria Math" panose="02040503050406030204" pitchFamily="18" charset="0"/>
                  </a:rPr>
                  <a:t> </a:t>
                </a:r>
                <a:r>
                  <a:rPr lang="fr-CH" sz="3200" dirty="0" err="1">
                    <a:ea typeface="Cambria Math" panose="02040503050406030204" pitchFamily="18" charset="0"/>
                  </a:rPr>
                  <a:t>increased</a:t>
                </a:r>
                <a:br>
                  <a:rPr lang="fr-CH" dirty="0">
                    <a:ea typeface="Cambria Math" panose="02040503050406030204" pitchFamily="18" charset="0"/>
                  </a:rPr>
                </a:br>
                <a:br>
                  <a:rPr lang="fr-CH" b="0" dirty="0">
                    <a:ea typeface="Cambria Math" panose="02040503050406030204" pitchFamily="18" charset="0"/>
                  </a:rPr>
                </a:br>
                <a:endParaRPr lang="en-CH" dirty="0"/>
              </a:p>
            </p:txBody>
          </p:sp>
        </mc:Choice>
        <mc:Fallback xmlns="">
          <p:sp>
            <p:nvSpPr>
              <p:cNvPr id="3" name="Content Placeholder 2">
                <a:extLst>
                  <a:ext uri="{FF2B5EF4-FFF2-40B4-BE49-F238E27FC236}">
                    <a16:creationId xmlns:a16="http://schemas.microsoft.com/office/drawing/2014/main" id="{93629AD0-4981-FBEC-C66D-D150C9DF669D}"/>
                  </a:ext>
                </a:extLst>
              </p:cNvPr>
              <p:cNvSpPr>
                <a:spLocks noGrp="1" noRot="1" noChangeAspect="1" noMove="1" noResize="1" noEditPoints="1" noAdjustHandles="1" noChangeArrowheads="1" noChangeShapeType="1" noTextEdit="1"/>
              </p:cNvSpPr>
              <p:nvPr>
                <p:ph idx="1"/>
              </p:nvPr>
            </p:nvSpPr>
            <p:spPr>
              <a:blipFill>
                <a:blip r:embed="rId3"/>
                <a:stretch>
                  <a:fillRect l="-1412" t="-1307" b="-2832"/>
                </a:stretch>
              </a:blipFill>
            </p:spPr>
            <p:txBody>
              <a:bodyPr/>
              <a:lstStyle/>
              <a:p>
                <a:r>
                  <a:rPr lang="en-CH">
                    <a:noFill/>
                  </a:rPr>
                  <a:t> </a:t>
                </a:r>
              </a:p>
            </p:txBody>
          </p:sp>
        </mc:Fallback>
      </mc:AlternateContent>
      <p:sp>
        <p:nvSpPr>
          <p:cNvPr id="4" name="Footer Placeholder 3">
            <a:extLst>
              <a:ext uri="{FF2B5EF4-FFF2-40B4-BE49-F238E27FC236}">
                <a16:creationId xmlns:a16="http://schemas.microsoft.com/office/drawing/2014/main" id="{195E1909-186F-9DD9-B8A9-34D3C39FE681}"/>
              </a:ext>
            </a:extLst>
          </p:cNvPr>
          <p:cNvSpPr>
            <a:spLocks noGrp="1"/>
          </p:cNvSpPr>
          <p:nvPr>
            <p:ph type="ftr" sz="quarter" idx="10"/>
          </p:nvPr>
        </p:nvSpPr>
        <p:spPr/>
        <p:txBody>
          <a:bodyPr/>
          <a:lstStyle/>
          <a:p>
            <a:r>
              <a:rPr lang="fr-CH"/>
              <a:t>©2024, Karl Aberer, EPFL-IC, Laboratoire de systèmes d'informations répartis </a:t>
            </a:r>
            <a:endParaRPr lang="en-GB" dirty="0"/>
          </a:p>
        </p:txBody>
      </p:sp>
    </p:spTree>
    <p:extLst>
      <p:ext uri="{BB962C8B-B14F-4D97-AF65-F5344CB8AC3E}">
        <p14:creationId xmlns:p14="http://schemas.microsoft.com/office/powerpoint/2010/main" val="8537065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A50EAA-3DB0-0D44-BFF8-F2B699ADA6BC}"/>
              </a:ext>
            </a:extLst>
          </p:cNvPr>
          <p:cNvSpPr>
            <a:spLocks noGrp="1"/>
          </p:cNvSpPr>
          <p:nvPr>
            <p:ph type="title"/>
          </p:nvPr>
        </p:nvSpPr>
        <p:spPr/>
        <p:txBody>
          <a:bodyPr/>
          <a:lstStyle/>
          <a:p>
            <a:r>
              <a:rPr lang="en-US"/>
              <a:t>TransE Model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9660A93-B038-0E41-9EA0-B08B1BEDB302}"/>
                  </a:ext>
                </a:extLst>
              </p:cNvPr>
              <p:cNvSpPr>
                <a:spLocks noGrp="1"/>
              </p:cNvSpPr>
              <p:nvPr>
                <p:ph idx="1"/>
              </p:nvPr>
            </p:nvSpPr>
            <p:spPr/>
            <p:txBody>
              <a:bodyPr/>
              <a:lstStyle/>
              <a:p>
                <a:r>
                  <a:rPr lang="en-US" dirty="0"/>
                  <a:t>One of the first embedding-based models for knowledge base completion</a:t>
                </a:r>
              </a:p>
              <a:p>
                <a:pPr marL="457200" indent="-457200">
                  <a:buFont typeface="Arial" panose="020B0604020202020204" pitchFamily="34" charset="0"/>
                  <a:buChar char="•"/>
                </a:pPr>
                <a:r>
                  <a:rPr lang="en-US" dirty="0"/>
                  <a:t>Based on the intuition from text WE</a:t>
                </a:r>
              </a:p>
              <a:p>
                <a:endParaRPr lang="en-US" dirty="0"/>
              </a:p>
              <a:p>
                <a:pPr/>
                <a14:m>
                  <m:oMathPara xmlns:m="http://schemas.openxmlformats.org/officeDocument/2006/math">
                    <m:oMathParaPr>
                      <m:jc m:val="centerGroup"/>
                    </m:oMathParaPr>
                    <m:oMath xmlns:m="http://schemas.openxmlformats.org/officeDocument/2006/math">
                      <m:r>
                        <m:rPr>
                          <m:sty m:val="p"/>
                        </m:rPr>
                        <a:rPr lang="fr-CH">
                          <a:latin typeface="Cambria Math" panose="02040503050406030204" pitchFamily="18" charset="0"/>
                        </a:rPr>
                        <m:t>f</m:t>
                      </m:r>
                      <m:d>
                        <m:dPr>
                          <m:ctrlPr>
                            <a:rPr lang="fr-CH" i="1">
                              <a:latin typeface="Cambria Math" panose="02040503050406030204" pitchFamily="18" charset="0"/>
                            </a:rPr>
                          </m:ctrlPr>
                        </m:dPr>
                        <m:e>
                          <m:sSub>
                            <m:sSubPr>
                              <m:ctrlPr>
                                <a:rPr lang="fr-CH" i="1">
                                  <a:latin typeface="Cambria Math" panose="02040503050406030204" pitchFamily="18" charset="0"/>
                                </a:rPr>
                              </m:ctrlPr>
                            </m:sSubPr>
                            <m:e>
                              <m:r>
                                <a:rPr lang="fr-CH" b="1" i="1">
                                  <a:latin typeface="Cambria Math" panose="02040503050406030204" pitchFamily="18" charset="0"/>
                                </a:rPr>
                                <m:t>𝒗</m:t>
                              </m:r>
                            </m:e>
                            <m:sub>
                              <m:r>
                                <a:rPr lang="fr-CH" i="1">
                                  <a:latin typeface="Cambria Math" panose="02040503050406030204" pitchFamily="18" charset="0"/>
                                </a:rPr>
                                <m:t>h</m:t>
                              </m:r>
                            </m:sub>
                          </m:sSub>
                          <m:r>
                            <a:rPr lang="fr-CH" i="1">
                              <a:latin typeface="Cambria Math" panose="02040503050406030204" pitchFamily="18" charset="0"/>
                            </a:rPr>
                            <m:t>, </m:t>
                          </m:r>
                          <m:sSub>
                            <m:sSubPr>
                              <m:ctrlPr>
                                <a:rPr lang="fr-CH" i="1">
                                  <a:latin typeface="Cambria Math" panose="02040503050406030204" pitchFamily="18" charset="0"/>
                                </a:rPr>
                              </m:ctrlPr>
                            </m:sSubPr>
                            <m:e>
                              <m:r>
                                <a:rPr lang="fr-CH" b="1" i="1">
                                  <a:latin typeface="Cambria Math" panose="02040503050406030204" pitchFamily="18" charset="0"/>
                                </a:rPr>
                                <m:t>𝒗</m:t>
                              </m:r>
                            </m:e>
                            <m:sub>
                              <m:r>
                                <a:rPr lang="fr-CH" i="1">
                                  <a:latin typeface="Cambria Math" panose="02040503050406030204" pitchFamily="18" charset="0"/>
                                </a:rPr>
                                <m:t>𝑟</m:t>
                              </m:r>
                            </m:sub>
                          </m:sSub>
                          <m:r>
                            <a:rPr lang="fr-CH" i="1">
                              <a:latin typeface="Cambria Math" panose="02040503050406030204" pitchFamily="18" charset="0"/>
                            </a:rPr>
                            <m:t>,</m:t>
                          </m:r>
                          <m:sSub>
                            <m:sSubPr>
                              <m:ctrlPr>
                                <a:rPr lang="fr-CH" i="1">
                                  <a:latin typeface="Cambria Math" panose="02040503050406030204" pitchFamily="18" charset="0"/>
                                </a:rPr>
                              </m:ctrlPr>
                            </m:sSubPr>
                            <m:e>
                              <m:r>
                                <a:rPr lang="fr-CH" b="1" i="1">
                                  <a:latin typeface="Cambria Math" panose="02040503050406030204" pitchFamily="18" charset="0"/>
                                </a:rPr>
                                <m:t>𝒗</m:t>
                              </m:r>
                            </m:e>
                            <m:sub>
                              <m:r>
                                <a:rPr lang="fr-CH" i="1">
                                  <a:latin typeface="Cambria Math" panose="02040503050406030204" pitchFamily="18" charset="0"/>
                                </a:rPr>
                                <m:t>𝑡</m:t>
                              </m:r>
                            </m:sub>
                          </m:sSub>
                        </m:e>
                      </m:d>
                      <m:r>
                        <a:rPr lang="fr-CH" b="0" i="1">
                          <a:latin typeface="Cambria Math" panose="02040503050406030204" pitchFamily="18" charset="0"/>
                        </a:rPr>
                        <m:t>=</m:t>
                      </m:r>
                      <m:sSub>
                        <m:sSubPr>
                          <m:ctrlPr>
                            <a:rPr lang="fr-CH" b="0" i="1">
                              <a:latin typeface="Cambria Math" panose="02040503050406030204" pitchFamily="18" charset="0"/>
                            </a:rPr>
                          </m:ctrlPr>
                        </m:sSubPr>
                        <m:e>
                          <m:d>
                            <m:dPr>
                              <m:begChr m:val="‖"/>
                              <m:endChr m:val="‖"/>
                              <m:ctrlPr>
                                <a:rPr lang="fr-CH" b="0" i="1">
                                  <a:latin typeface="Cambria Math" panose="02040503050406030204" pitchFamily="18" charset="0"/>
                                </a:rPr>
                              </m:ctrlPr>
                            </m:dPr>
                            <m:e>
                              <m:sSub>
                                <m:sSubPr>
                                  <m:ctrlPr>
                                    <a:rPr lang="fr-CH" b="0" i="1">
                                      <a:latin typeface="Cambria Math" panose="02040503050406030204" pitchFamily="18" charset="0"/>
                                    </a:rPr>
                                  </m:ctrlPr>
                                </m:sSubPr>
                                <m:e>
                                  <m:r>
                                    <a:rPr lang="fr-CH" b="1" i="1">
                                      <a:latin typeface="Cambria Math" panose="02040503050406030204" pitchFamily="18" charset="0"/>
                                    </a:rPr>
                                    <m:t>𝒗</m:t>
                                  </m:r>
                                </m:e>
                                <m:sub>
                                  <m:r>
                                    <a:rPr lang="fr-CH" b="0" i="1">
                                      <a:latin typeface="Cambria Math" panose="02040503050406030204" pitchFamily="18" charset="0"/>
                                    </a:rPr>
                                    <m:t>h</m:t>
                                  </m:r>
                                </m:sub>
                              </m:sSub>
                              <m:r>
                                <a:rPr lang="fr-CH" b="0" i="1">
                                  <a:latin typeface="Cambria Math" panose="02040503050406030204" pitchFamily="18" charset="0"/>
                                </a:rPr>
                                <m:t>+</m:t>
                              </m:r>
                              <m:sSub>
                                <m:sSubPr>
                                  <m:ctrlPr>
                                    <a:rPr lang="fr-CH" i="1">
                                      <a:latin typeface="Cambria Math" panose="02040503050406030204" pitchFamily="18" charset="0"/>
                                    </a:rPr>
                                  </m:ctrlPr>
                                </m:sSubPr>
                                <m:e>
                                  <m:r>
                                    <a:rPr lang="fr-CH" b="1" i="1">
                                      <a:latin typeface="Cambria Math" panose="02040503050406030204" pitchFamily="18" charset="0"/>
                                    </a:rPr>
                                    <m:t>𝒗</m:t>
                                  </m:r>
                                </m:e>
                                <m:sub>
                                  <m:r>
                                    <a:rPr lang="fr-CH" b="0" i="1">
                                      <a:latin typeface="Cambria Math" panose="02040503050406030204" pitchFamily="18" charset="0"/>
                                    </a:rPr>
                                    <m:t>𝑟</m:t>
                                  </m:r>
                                </m:sub>
                              </m:sSub>
                              <m:r>
                                <a:rPr lang="fr-CH" b="0" i="1">
                                  <a:latin typeface="Cambria Math" panose="02040503050406030204" pitchFamily="18" charset="0"/>
                                </a:rPr>
                                <m:t>−</m:t>
                              </m:r>
                              <m:sSub>
                                <m:sSubPr>
                                  <m:ctrlPr>
                                    <a:rPr lang="fr-CH" i="1">
                                      <a:latin typeface="Cambria Math" panose="02040503050406030204" pitchFamily="18" charset="0"/>
                                    </a:rPr>
                                  </m:ctrlPr>
                                </m:sSubPr>
                                <m:e>
                                  <m:r>
                                    <a:rPr lang="fr-CH" b="1" i="1">
                                      <a:latin typeface="Cambria Math" panose="02040503050406030204" pitchFamily="18" charset="0"/>
                                    </a:rPr>
                                    <m:t>𝒗</m:t>
                                  </m:r>
                                </m:e>
                                <m:sub>
                                  <m:r>
                                    <a:rPr lang="fr-CH" b="0" i="1">
                                      <a:latin typeface="Cambria Math" panose="02040503050406030204" pitchFamily="18" charset="0"/>
                                    </a:rPr>
                                    <m:t>𝑡</m:t>
                                  </m:r>
                                </m:sub>
                              </m:sSub>
                            </m:e>
                          </m:d>
                        </m:e>
                        <m:sub>
                          <m:r>
                            <a:rPr lang="fr-CH" b="0" i="1">
                              <a:latin typeface="Cambria Math" panose="02040503050406030204" pitchFamily="18" charset="0"/>
                            </a:rPr>
                            <m:t>2</m:t>
                          </m:r>
                        </m:sub>
                      </m:sSub>
                    </m:oMath>
                  </m:oMathPara>
                </a14:m>
                <a:endParaRPr lang="en-US" dirty="0"/>
              </a:p>
              <a:p>
                <a:endParaRPr lang="en-US" dirty="0"/>
              </a:p>
              <a:p>
                <a:r>
                  <a:rPr lang="en-US" dirty="0"/>
                  <a:t>Each entity and relationship is mapped to a low-dimensional vector, resulting in </a:t>
                </a:r>
                <a14:m>
                  <m:oMath xmlns:m="http://schemas.openxmlformats.org/officeDocument/2006/math">
                    <m:sSub>
                      <m:sSubPr>
                        <m:ctrlPr>
                          <a:rPr lang="fr-CH" i="1">
                            <a:latin typeface="Cambria Math" panose="02040503050406030204" pitchFamily="18" charset="0"/>
                          </a:rPr>
                        </m:ctrlPr>
                      </m:sSubPr>
                      <m:e>
                        <m:r>
                          <a:rPr lang="fr-CH" b="1" i="1">
                            <a:latin typeface="Cambria Math" panose="02040503050406030204" pitchFamily="18" charset="0"/>
                          </a:rPr>
                          <m:t>𝒗</m:t>
                        </m:r>
                      </m:e>
                      <m:sub>
                        <m:r>
                          <a:rPr lang="fr-CH" i="1">
                            <a:latin typeface="Cambria Math" panose="02040503050406030204" pitchFamily="18" charset="0"/>
                          </a:rPr>
                          <m:t>h</m:t>
                        </m:r>
                      </m:sub>
                    </m:sSub>
                    <m:r>
                      <a:rPr lang="fr-CH" i="1">
                        <a:latin typeface="Cambria Math" panose="02040503050406030204" pitchFamily="18" charset="0"/>
                      </a:rPr>
                      <m:t>, </m:t>
                    </m:r>
                    <m:sSub>
                      <m:sSubPr>
                        <m:ctrlPr>
                          <a:rPr lang="fr-CH" i="1">
                            <a:latin typeface="Cambria Math" panose="02040503050406030204" pitchFamily="18" charset="0"/>
                          </a:rPr>
                        </m:ctrlPr>
                      </m:sSubPr>
                      <m:e>
                        <m:r>
                          <a:rPr lang="fr-CH" b="1" i="1">
                            <a:latin typeface="Cambria Math" panose="02040503050406030204" pitchFamily="18" charset="0"/>
                          </a:rPr>
                          <m:t>𝒗</m:t>
                        </m:r>
                      </m:e>
                      <m:sub>
                        <m:r>
                          <a:rPr lang="fr-CH" i="1">
                            <a:latin typeface="Cambria Math" panose="02040503050406030204" pitchFamily="18" charset="0"/>
                          </a:rPr>
                          <m:t>𝑟</m:t>
                        </m:r>
                      </m:sub>
                    </m:sSub>
                    <m:r>
                      <a:rPr lang="fr-CH" i="1">
                        <a:latin typeface="Cambria Math" panose="02040503050406030204" pitchFamily="18" charset="0"/>
                      </a:rPr>
                      <m:t>,</m:t>
                    </m:r>
                    <m:sSub>
                      <m:sSubPr>
                        <m:ctrlPr>
                          <a:rPr lang="fr-CH" i="1">
                            <a:latin typeface="Cambria Math" panose="02040503050406030204" pitchFamily="18" charset="0"/>
                          </a:rPr>
                        </m:ctrlPr>
                      </m:sSubPr>
                      <m:e>
                        <m:r>
                          <a:rPr lang="fr-CH" b="1" i="1">
                            <a:latin typeface="Cambria Math" panose="02040503050406030204" pitchFamily="18" charset="0"/>
                          </a:rPr>
                          <m:t>𝒗</m:t>
                        </m:r>
                      </m:e>
                      <m:sub>
                        <m:r>
                          <a:rPr lang="fr-CH" i="1">
                            <a:latin typeface="Cambria Math" panose="02040503050406030204" pitchFamily="18" charset="0"/>
                          </a:rPr>
                          <m:t>𝑡</m:t>
                        </m:r>
                      </m:sub>
                    </m:sSub>
                  </m:oMath>
                </a14:m>
                <a:r>
                  <a:rPr lang="en-US" dirty="0"/>
                  <a:t> </a:t>
                </a:r>
              </a:p>
            </p:txBody>
          </p:sp>
        </mc:Choice>
        <mc:Fallback xmlns="">
          <p:sp>
            <p:nvSpPr>
              <p:cNvPr id="3" name="Content Placeholder 2">
                <a:extLst>
                  <a:ext uri="{FF2B5EF4-FFF2-40B4-BE49-F238E27FC236}">
                    <a16:creationId xmlns:a16="http://schemas.microsoft.com/office/drawing/2014/main" id="{D9660A93-B038-0E41-9EA0-B08B1BEDB302}"/>
                  </a:ext>
                </a:extLst>
              </p:cNvPr>
              <p:cNvSpPr>
                <a:spLocks noGrp="1" noRot="1" noChangeAspect="1" noMove="1" noResize="1" noEditPoints="1" noAdjustHandles="1" noChangeArrowheads="1" noChangeShapeType="1" noTextEdit="1"/>
              </p:cNvSpPr>
              <p:nvPr>
                <p:ph idx="1"/>
              </p:nvPr>
            </p:nvSpPr>
            <p:spPr>
              <a:blipFill>
                <a:blip r:embed="rId3"/>
                <a:stretch>
                  <a:fillRect l="-1412" t="-1307"/>
                </a:stretch>
              </a:blipFill>
            </p:spPr>
            <p:txBody>
              <a:bodyPr/>
              <a:lstStyle/>
              <a:p>
                <a:r>
                  <a:rPr lang="en-CH">
                    <a:noFill/>
                  </a:rPr>
                  <a:t> </a:t>
                </a:r>
              </a:p>
            </p:txBody>
          </p:sp>
        </mc:Fallback>
      </mc:AlternateContent>
      <p:sp>
        <p:nvSpPr>
          <p:cNvPr id="4" name="Footer Placeholder 3">
            <a:extLst>
              <a:ext uri="{FF2B5EF4-FFF2-40B4-BE49-F238E27FC236}">
                <a16:creationId xmlns:a16="http://schemas.microsoft.com/office/drawing/2014/main" id="{1190AC4B-22EE-4B4F-A623-3B54BD0B419F}"/>
              </a:ext>
            </a:extLst>
          </p:cNvPr>
          <p:cNvSpPr>
            <a:spLocks noGrp="1"/>
          </p:cNvSpPr>
          <p:nvPr>
            <p:ph type="ftr" sz="quarter" idx="10"/>
          </p:nvPr>
        </p:nvSpPr>
        <p:spPr/>
        <p:txBody>
          <a:bodyPr/>
          <a:lstStyle/>
          <a:p>
            <a:r>
              <a:rPr lang="fr-CH"/>
              <a:t>©2024, Karl Aberer, EPFL-IC, Laboratoire de systèmes d'informations répartis </a:t>
            </a:r>
            <a:endParaRPr lang="en-GB" dirty="0"/>
          </a:p>
        </p:txBody>
      </p:sp>
    </p:spTree>
    <p:extLst>
      <p:ext uri="{BB962C8B-B14F-4D97-AF65-F5344CB8AC3E}">
        <p14:creationId xmlns:p14="http://schemas.microsoft.com/office/powerpoint/2010/main" val="31070916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5F2F69-45AA-544C-8451-0270535BB3D3}"/>
              </a:ext>
            </a:extLst>
          </p:cNvPr>
          <p:cNvSpPr>
            <a:spLocks noGrp="1"/>
          </p:cNvSpPr>
          <p:nvPr>
            <p:ph type="title"/>
          </p:nvPr>
        </p:nvSpPr>
        <p:spPr/>
        <p:txBody>
          <a:bodyPr/>
          <a:lstStyle/>
          <a:p>
            <a:r>
              <a:rPr lang="en-US"/>
              <a:t>Performing SGD</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E3711CC-CFF3-D74B-AEE2-6BE13DC4B489}"/>
                  </a:ext>
                </a:extLst>
              </p:cNvPr>
              <p:cNvSpPr>
                <a:spLocks noGrp="1"/>
              </p:cNvSpPr>
              <p:nvPr>
                <p:ph idx="1"/>
              </p:nvPr>
            </p:nvSpPr>
            <p:spPr/>
            <p:txBody>
              <a:bodyPr/>
              <a:lstStyle/>
              <a:p>
                <a:r>
                  <a:rPr lang="en-US" dirty="0"/>
                  <a:t>Initialize vectors with random values</a:t>
                </a:r>
              </a:p>
              <a:p>
                <a:pPr marL="457200" indent="-457200">
                  <a:buFont typeface="Arial" panose="020B0604020202020204" pitchFamily="34" charset="0"/>
                  <a:buChar char="•"/>
                </a:pPr>
                <a:r>
                  <a:rPr lang="en-US" dirty="0"/>
                  <a:t>From interval </a:t>
                </a:r>
                <a14:m>
                  <m:oMath xmlns:m="http://schemas.openxmlformats.org/officeDocument/2006/math">
                    <m:r>
                      <a:rPr lang="fr-CH" b="0" i="1">
                        <a:latin typeface="Cambria Math" panose="02040503050406030204" pitchFamily="18" charset="0"/>
                      </a:rPr>
                      <m:t>[−</m:t>
                    </m:r>
                    <m:f>
                      <m:fPr>
                        <m:ctrlPr>
                          <a:rPr lang="fr-CH" b="0" i="1">
                            <a:latin typeface="Cambria Math" panose="02040503050406030204" pitchFamily="18" charset="0"/>
                          </a:rPr>
                        </m:ctrlPr>
                      </m:fPr>
                      <m:num>
                        <m:r>
                          <a:rPr lang="fr-CH" b="0" i="1" smtClean="0">
                            <a:latin typeface="Cambria Math" panose="02040503050406030204" pitchFamily="18" charset="0"/>
                          </a:rPr>
                          <m:t>𝑐</m:t>
                        </m:r>
                      </m:num>
                      <m:den>
                        <m:rad>
                          <m:radPr>
                            <m:degHide m:val="on"/>
                            <m:ctrlPr>
                              <a:rPr lang="fr-CH" b="0" i="1">
                                <a:latin typeface="Cambria Math" panose="02040503050406030204" pitchFamily="18" charset="0"/>
                              </a:rPr>
                            </m:ctrlPr>
                          </m:radPr>
                          <m:deg/>
                          <m:e>
                            <m:r>
                              <a:rPr lang="fr-CH" b="0" i="1">
                                <a:latin typeface="Cambria Math" panose="02040503050406030204" pitchFamily="18" charset="0"/>
                              </a:rPr>
                              <m:t>𝑘</m:t>
                            </m:r>
                          </m:e>
                        </m:rad>
                      </m:den>
                    </m:f>
                    <m:r>
                      <a:rPr lang="fr-CH" b="0" i="1">
                        <a:latin typeface="Cambria Math" panose="02040503050406030204" pitchFamily="18" charset="0"/>
                      </a:rPr>
                      <m:t>,</m:t>
                    </m:r>
                  </m:oMath>
                </a14:m>
                <a:r>
                  <a:rPr lang="fr-CH" dirty="0"/>
                  <a:t> </a:t>
                </a:r>
                <a14:m>
                  <m:oMath xmlns:m="http://schemas.openxmlformats.org/officeDocument/2006/math">
                    <m:f>
                      <m:fPr>
                        <m:ctrlPr>
                          <a:rPr lang="fr-CH" i="1">
                            <a:latin typeface="Cambria Math" panose="02040503050406030204" pitchFamily="18" charset="0"/>
                          </a:rPr>
                        </m:ctrlPr>
                      </m:fPr>
                      <m:num>
                        <m:r>
                          <a:rPr lang="fr-CH" b="0" i="1" smtClean="0">
                            <a:latin typeface="Cambria Math" panose="02040503050406030204" pitchFamily="18" charset="0"/>
                          </a:rPr>
                          <m:t>𝑐</m:t>
                        </m:r>
                      </m:num>
                      <m:den>
                        <m:rad>
                          <m:radPr>
                            <m:degHide m:val="on"/>
                            <m:ctrlPr>
                              <a:rPr lang="fr-CH" i="1">
                                <a:latin typeface="Cambria Math" panose="02040503050406030204" pitchFamily="18" charset="0"/>
                              </a:rPr>
                            </m:ctrlPr>
                          </m:radPr>
                          <m:deg/>
                          <m:e>
                            <m:r>
                              <a:rPr lang="fr-CH" i="1">
                                <a:latin typeface="Cambria Math" panose="02040503050406030204" pitchFamily="18" charset="0"/>
                              </a:rPr>
                              <m:t>𝑘</m:t>
                            </m:r>
                          </m:e>
                        </m:rad>
                      </m:den>
                    </m:f>
                    <m:r>
                      <a:rPr lang="fr-CH" b="0" i="1">
                        <a:latin typeface="Cambria Math" panose="02040503050406030204" pitchFamily="18" charset="0"/>
                      </a:rPr>
                      <m:t>]</m:t>
                    </m:r>
                  </m:oMath>
                </a14:m>
                <a:r>
                  <a:rPr lang="en-US" dirty="0"/>
                  <a:t> where </a:t>
                </a:r>
                <a14:m>
                  <m:oMath xmlns:m="http://schemas.openxmlformats.org/officeDocument/2006/math">
                    <m:r>
                      <a:rPr lang="fr-CH" b="0" i="1">
                        <a:latin typeface="Cambria Math" panose="02040503050406030204" pitchFamily="18" charset="0"/>
                      </a:rPr>
                      <m:t>𝑘</m:t>
                    </m:r>
                  </m:oMath>
                </a14:m>
                <a:r>
                  <a:rPr lang="en-US" dirty="0"/>
                  <a:t> is the embedding dimension</a:t>
                </a:r>
              </a:p>
              <a:p>
                <a:pPr marL="457200" indent="-457200">
                  <a:buFont typeface="Arial" panose="020B0604020202020204" pitchFamily="34" charset="0"/>
                  <a:buChar char="•"/>
                </a:pPr>
                <a:r>
                  <a:rPr lang="en-US" dirty="0"/>
                  <a:t>In each iteration</a:t>
                </a:r>
              </a:p>
              <a:p>
                <a:pPr marL="1376240" lvl="1" indent="-457200">
                  <a:buFont typeface="Arial" panose="020B0604020202020204" pitchFamily="34" charset="0"/>
                  <a:buChar char="•"/>
                </a:pPr>
                <a:r>
                  <a:rPr lang="en-US" dirty="0"/>
                  <a:t>Sample a correct triple or batch</a:t>
                </a:r>
              </a:p>
              <a:p>
                <a:pPr marL="1376240" lvl="1" indent="-457200">
                  <a:buFont typeface="Arial" panose="020B0604020202020204" pitchFamily="34" charset="0"/>
                  <a:buChar char="•"/>
                </a:pPr>
                <a:r>
                  <a:rPr lang="en-US" dirty="0"/>
                  <a:t>Derive a corrupt triple from the correct one: replace </a:t>
                </a:r>
                <a14:m>
                  <m:oMath xmlns:m="http://schemas.openxmlformats.org/officeDocument/2006/math">
                    <m:r>
                      <a:rPr lang="fr-CH" i="1">
                        <a:latin typeface="Cambria Math" panose="02040503050406030204" pitchFamily="18" charset="0"/>
                      </a:rPr>
                      <m:t>h</m:t>
                    </m:r>
                  </m:oMath>
                </a14:m>
                <a:r>
                  <a:rPr lang="en-US" dirty="0"/>
                  <a:t> or </a:t>
                </a:r>
                <a14:m>
                  <m:oMath xmlns:m="http://schemas.openxmlformats.org/officeDocument/2006/math">
                    <m:r>
                      <a:rPr lang="fr-CH" b="0" i="1">
                        <a:latin typeface="Cambria Math" panose="02040503050406030204" pitchFamily="18" charset="0"/>
                      </a:rPr>
                      <m:t>𝑡</m:t>
                    </m:r>
                  </m:oMath>
                </a14:m>
                <a:r>
                  <a:rPr lang="en-US" dirty="0"/>
                  <a:t> by a random entity</a:t>
                </a:r>
              </a:p>
              <a:p>
                <a:pPr marL="1376240" lvl="1" indent="-457200">
                  <a:buFont typeface="Arial" panose="020B0604020202020204" pitchFamily="34" charset="0"/>
                  <a:buChar char="•"/>
                </a:pPr>
                <a:r>
                  <a:rPr lang="en-US" dirty="0"/>
                  <a:t>Update embeddings by minimizing loss function</a:t>
                </a:r>
              </a:p>
              <a:p>
                <a:pPr marL="1376240" lvl="1" indent="-457200">
                  <a:buFont typeface="Arial" panose="020B0604020202020204" pitchFamily="34" charset="0"/>
                  <a:buChar char="•"/>
                </a:pPr>
                <a:r>
                  <a:rPr lang="en-US" dirty="0"/>
                  <a:t>Normalize all entity vectors to 1 (not relationship vectors!)</a:t>
                </a:r>
              </a:p>
              <a:p>
                <a:pPr lvl="1" indent="0">
                  <a:buNone/>
                </a:pPr>
                <a:endParaRPr lang="en-US" dirty="0"/>
              </a:p>
            </p:txBody>
          </p:sp>
        </mc:Choice>
        <mc:Fallback xmlns="">
          <p:sp>
            <p:nvSpPr>
              <p:cNvPr id="3" name="Content Placeholder 2">
                <a:extLst>
                  <a:ext uri="{FF2B5EF4-FFF2-40B4-BE49-F238E27FC236}">
                    <a16:creationId xmlns:a16="http://schemas.microsoft.com/office/drawing/2014/main" id="{1E3711CC-CFF3-D74B-AEE2-6BE13DC4B489}"/>
                  </a:ext>
                </a:extLst>
              </p:cNvPr>
              <p:cNvSpPr>
                <a:spLocks noGrp="1" noRot="1" noChangeAspect="1" noMove="1" noResize="1" noEditPoints="1" noAdjustHandles="1" noChangeArrowheads="1" noChangeShapeType="1" noTextEdit="1"/>
              </p:cNvSpPr>
              <p:nvPr>
                <p:ph idx="1"/>
              </p:nvPr>
            </p:nvSpPr>
            <p:spPr>
              <a:blipFill>
                <a:blip r:embed="rId3"/>
                <a:stretch>
                  <a:fillRect l="-1293" t="-1310"/>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09880F66-F742-2042-99D7-1EC68176795D}"/>
              </a:ext>
            </a:extLst>
          </p:cNvPr>
          <p:cNvSpPr>
            <a:spLocks noGrp="1"/>
          </p:cNvSpPr>
          <p:nvPr>
            <p:ph type="ftr" sz="quarter" idx="10"/>
          </p:nvPr>
        </p:nvSpPr>
        <p:spPr/>
        <p:txBody>
          <a:bodyPr/>
          <a:lstStyle/>
          <a:p>
            <a:r>
              <a:rPr lang="fr-CH"/>
              <a:t>©2024, Karl Aberer, EPFL-IC, Laboratoire de systèmes d'informations répartis </a:t>
            </a:r>
            <a:endParaRPr lang="en-GB" dirty="0"/>
          </a:p>
        </p:txBody>
      </p:sp>
    </p:spTree>
    <p:extLst>
      <p:ext uri="{BB962C8B-B14F-4D97-AF65-F5344CB8AC3E}">
        <p14:creationId xmlns:p14="http://schemas.microsoft.com/office/powerpoint/2010/main" val="16781252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C03036-BE3B-3140-8C15-C6064587B3FC}"/>
              </a:ext>
            </a:extLst>
          </p:cNvPr>
          <p:cNvSpPr>
            <a:spLocks noGrp="1"/>
          </p:cNvSpPr>
          <p:nvPr>
            <p:ph type="title"/>
          </p:nvPr>
        </p:nvSpPr>
        <p:spPr/>
        <p:txBody>
          <a:bodyPr/>
          <a:lstStyle/>
          <a:p>
            <a:r>
              <a:rPr lang="en-US"/>
              <a:t>Qualitative Results</a:t>
            </a:r>
          </a:p>
        </p:txBody>
      </p:sp>
      <p:pic>
        <p:nvPicPr>
          <p:cNvPr id="6" name="Content Placeholder 5">
            <a:extLst>
              <a:ext uri="{FF2B5EF4-FFF2-40B4-BE49-F238E27FC236}">
                <a16:creationId xmlns:a16="http://schemas.microsoft.com/office/drawing/2014/main" id="{4D17714B-8899-384B-AB50-3AEEA592BEA5}"/>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1584548"/>
            <a:ext cx="11852840" cy="5400600"/>
          </a:xfrm>
        </p:spPr>
      </p:pic>
      <p:sp>
        <p:nvSpPr>
          <p:cNvPr id="4" name="Footer Placeholder 3">
            <a:extLst>
              <a:ext uri="{FF2B5EF4-FFF2-40B4-BE49-F238E27FC236}">
                <a16:creationId xmlns:a16="http://schemas.microsoft.com/office/drawing/2014/main" id="{F2842CDD-3046-1043-9D5B-B113116E04B5}"/>
              </a:ext>
            </a:extLst>
          </p:cNvPr>
          <p:cNvSpPr>
            <a:spLocks noGrp="1"/>
          </p:cNvSpPr>
          <p:nvPr>
            <p:ph type="ftr" sz="quarter" idx="10"/>
          </p:nvPr>
        </p:nvSpPr>
        <p:spPr/>
        <p:txBody>
          <a:bodyPr/>
          <a:lstStyle/>
          <a:p>
            <a:r>
              <a:rPr lang="fr-CH"/>
              <a:t>©2024, Karl Aberer, EPFL-IC, Laboratoire de systèmes d'informations répartis </a:t>
            </a:r>
            <a:endParaRPr lang="en-GB" dirty="0"/>
          </a:p>
        </p:txBody>
      </p:sp>
      <p:sp>
        <p:nvSpPr>
          <p:cNvPr id="3" name="Oval 2">
            <a:extLst>
              <a:ext uri="{FF2B5EF4-FFF2-40B4-BE49-F238E27FC236}">
                <a16:creationId xmlns:a16="http://schemas.microsoft.com/office/drawing/2014/main" id="{7A246C4D-4990-093A-4AE5-DBBDD964E2D3}"/>
              </a:ext>
            </a:extLst>
          </p:cNvPr>
          <p:cNvSpPr/>
          <p:nvPr/>
        </p:nvSpPr>
        <p:spPr bwMode="auto">
          <a:xfrm>
            <a:off x="4931519" y="1944588"/>
            <a:ext cx="2016224" cy="432048"/>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CH" sz="1200" b="0" i="0" u="none" strike="noStrike" cap="none" normalizeH="0" baseline="0">
              <a:ln>
                <a:noFill/>
              </a:ln>
              <a:solidFill>
                <a:schemeClr val="tx2"/>
              </a:solidFill>
              <a:effectLst/>
              <a:latin typeface="Tempus Sans ITC" pitchFamily="82" charset="0"/>
            </a:endParaRPr>
          </a:p>
        </p:txBody>
      </p:sp>
      <p:sp>
        <p:nvSpPr>
          <p:cNvPr id="5" name="Oval 4">
            <a:extLst>
              <a:ext uri="{FF2B5EF4-FFF2-40B4-BE49-F238E27FC236}">
                <a16:creationId xmlns:a16="http://schemas.microsoft.com/office/drawing/2014/main" id="{17909920-DDC0-0B0A-0E8A-0131C5C72519}"/>
              </a:ext>
            </a:extLst>
          </p:cNvPr>
          <p:cNvSpPr/>
          <p:nvPr/>
        </p:nvSpPr>
        <p:spPr bwMode="auto">
          <a:xfrm>
            <a:off x="8972094" y="1914460"/>
            <a:ext cx="2016224" cy="432048"/>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CH" sz="1200" b="0" i="0" u="none" strike="noStrike" cap="none" normalizeH="0" baseline="0">
              <a:ln>
                <a:noFill/>
              </a:ln>
              <a:solidFill>
                <a:schemeClr val="tx2"/>
              </a:solidFill>
              <a:effectLst/>
              <a:latin typeface="Tempus Sans ITC" pitchFamily="82" charset="0"/>
            </a:endParaRPr>
          </a:p>
        </p:txBody>
      </p:sp>
      <p:sp>
        <p:nvSpPr>
          <p:cNvPr id="7" name="TextBox 6">
            <a:extLst>
              <a:ext uri="{FF2B5EF4-FFF2-40B4-BE49-F238E27FC236}">
                <a16:creationId xmlns:a16="http://schemas.microsoft.com/office/drawing/2014/main" id="{7EF73822-CDA4-07A1-FEDF-29E98AA7536C}"/>
              </a:ext>
            </a:extLst>
          </p:cNvPr>
          <p:cNvSpPr txBox="1"/>
          <p:nvPr/>
        </p:nvSpPr>
        <p:spPr>
          <a:xfrm>
            <a:off x="9315703" y="1334836"/>
            <a:ext cx="1110177" cy="323165"/>
          </a:xfrm>
          <a:prstGeom prst="rect">
            <a:avLst/>
          </a:prstGeom>
          <a:noFill/>
        </p:spPr>
        <p:txBody>
          <a:bodyPr wrap="none" rtlCol="0">
            <a:spAutoFit/>
          </a:bodyPr>
          <a:lstStyle/>
          <a:p>
            <a:r>
              <a:rPr lang="en-GB" dirty="0">
                <a:latin typeface="Calibri" panose="020F0502020204030204" pitchFamily="34" charset="0"/>
                <a:cs typeface="Calibri" panose="020F0502020204030204" pitchFamily="34" charset="0"/>
              </a:rPr>
              <a:t>F</a:t>
            </a:r>
            <a:r>
              <a:rPr lang="en-CH" dirty="0">
                <a:latin typeface="Calibri" panose="020F0502020204030204" pitchFamily="34" charset="0"/>
                <a:cs typeface="Calibri" panose="020F0502020204030204" pitchFamily="34" charset="0"/>
              </a:rPr>
              <a:t>ound in KB</a:t>
            </a:r>
          </a:p>
        </p:txBody>
      </p:sp>
      <p:sp>
        <p:nvSpPr>
          <p:cNvPr id="8" name="TextBox 7">
            <a:extLst>
              <a:ext uri="{FF2B5EF4-FFF2-40B4-BE49-F238E27FC236}">
                <a16:creationId xmlns:a16="http://schemas.microsoft.com/office/drawing/2014/main" id="{B156984F-D48A-E3E2-7202-5FE59050DC53}"/>
              </a:ext>
            </a:extLst>
          </p:cNvPr>
          <p:cNvSpPr txBox="1"/>
          <p:nvPr/>
        </p:nvSpPr>
        <p:spPr>
          <a:xfrm>
            <a:off x="4757067" y="1333317"/>
            <a:ext cx="2365135" cy="323165"/>
          </a:xfrm>
          <a:prstGeom prst="rect">
            <a:avLst/>
          </a:prstGeom>
          <a:noFill/>
        </p:spPr>
        <p:txBody>
          <a:bodyPr wrap="none" rtlCol="0">
            <a:spAutoFit/>
          </a:bodyPr>
          <a:lstStyle/>
          <a:p>
            <a:r>
              <a:rPr lang="en-GB" dirty="0">
                <a:latin typeface="Calibri" panose="020F0502020204030204" pitchFamily="34" charset="0"/>
                <a:cs typeface="Calibri" panose="020F0502020204030204" pitchFamily="34" charset="0"/>
              </a:rPr>
              <a:t>Not f</a:t>
            </a:r>
            <a:r>
              <a:rPr lang="en-CH" dirty="0">
                <a:latin typeface="Calibri" panose="020F0502020204030204" pitchFamily="34" charset="0"/>
                <a:cs typeface="Calibri" panose="020F0502020204030204" pitchFamily="34" charset="0"/>
              </a:rPr>
              <a:t>ound in KB, but correct</a:t>
            </a:r>
          </a:p>
        </p:txBody>
      </p:sp>
    </p:spTree>
    <p:extLst>
      <p:ext uri="{BB962C8B-B14F-4D97-AF65-F5344CB8AC3E}">
        <p14:creationId xmlns:p14="http://schemas.microsoft.com/office/powerpoint/2010/main" val="27682578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880564-1943-924F-A71F-E8B957DC3830}"/>
              </a:ext>
            </a:extLst>
          </p:cNvPr>
          <p:cNvSpPr>
            <a:spLocks noGrp="1"/>
          </p:cNvSpPr>
          <p:nvPr>
            <p:ph type="title"/>
          </p:nvPr>
        </p:nvSpPr>
        <p:spPr/>
        <p:txBody>
          <a:bodyPr/>
          <a:lstStyle/>
          <a:p>
            <a:r>
              <a:rPr lang="en-US"/>
              <a:t>Alternative Models</a:t>
            </a:r>
          </a:p>
        </p:txBody>
      </p:sp>
      <p:pic>
        <p:nvPicPr>
          <p:cNvPr id="6" name="Content Placeholder 5">
            <a:extLst>
              <a:ext uri="{FF2B5EF4-FFF2-40B4-BE49-F238E27FC236}">
                <a16:creationId xmlns:a16="http://schemas.microsoft.com/office/drawing/2014/main" id="{7D582117-80B1-9047-BC4C-2C4450C45CF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396853" y="1549400"/>
            <a:ext cx="6463257" cy="5808663"/>
          </a:xfrm>
        </p:spPr>
      </p:pic>
      <p:sp>
        <p:nvSpPr>
          <p:cNvPr id="4" name="Footer Placeholder 3">
            <a:extLst>
              <a:ext uri="{FF2B5EF4-FFF2-40B4-BE49-F238E27FC236}">
                <a16:creationId xmlns:a16="http://schemas.microsoft.com/office/drawing/2014/main" id="{C8E0F649-6B07-BA49-914E-402EE3478166}"/>
              </a:ext>
            </a:extLst>
          </p:cNvPr>
          <p:cNvSpPr>
            <a:spLocks noGrp="1"/>
          </p:cNvSpPr>
          <p:nvPr>
            <p:ph type="ftr" sz="quarter" idx="10"/>
          </p:nvPr>
        </p:nvSpPr>
        <p:spPr/>
        <p:txBody>
          <a:bodyPr/>
          <a:lstStyle/>
          <a:p>
            <a:r>
              <a:rPr lang="fr-CH"/>
              <a:t>©2024, Karl Aberer, EPFL-IC, Laboratoire de systèmes d'informations répartis </a:t>
            </a:r>
            <a:endParaRPr lang="en-GB" dirty="0"/>
          </a:p>
        </p:txBody>
      </p:sp>
    </p:spTree>
    <p:extLst>
      <p:ext uri="{BB962C8B-B14F-4D97-AF65-F5344CB8AC3E}">
        <p14:creationId xmlns:p14="http://schemas.microsoft.com/office/powerpoint/2010/main" val="33399228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42493F-866B-2543-8E2C-6FA3A10CDF39}"/>
              </a:ext>
            </a:extLst>
          </p:cNvPr>
          <p:cNvSpPr>
            <a:spLocks noGrp="1"/>
          </p:cNvSpPr>
          <p:nvPr>
            <p:ph type="title"/>
          </p:nvPr>
        </p:nvSpPr>
        <p:spPr/>
        <p:txBody>
          <a:bodyPr/>
          <a:lstStyle/>
          <a:p>
            <a:r>
              <a:rPr lang="en-US" sz="4400" dirty="0"/>
              <a:t>Which is true? The score function f(</a:t>
            </a:r>
            <a:r>
              <a:rPr lang="en-US" sz="4400" dirty="0" err="1"/>
              <a:t>h,r,t</a:t>
            </a:r>
            <a:r>
              <a:rPr lang="en-US" sz="4400" dirty="0"/>
              <a:t>) …</a:t>
            </a:r>
          </a:p>
        </p:txBody>
      </p:sp>
      <p:sp>
        <p:nvSpPr>
          <p:cNvPr id="3" name="Content Placeholder 2">
            <a:extLst>
              <a:ext uri="{FF2B5EF4-FFF2-40B4-BE49-F238E27FC236}">
                <a16:creationId xmlns:a16="http://schemas.microsoft.com/office/drawing/2014/main" id="{89091EE4-DAED-4D42-9C0B-38BDF0F4886E}"/>
              </a:ext>
            </a:extLst>
          </p:cNvPr>
          <p:cNvSpPr>
            <a:spLocks noGrp="1"/>
          </p:cNvSpPr>
          <p:nvPr>
            <p:ph idx="1"/>
          </p:nvPr>
        </p:nvSpPr>
        <p:spPr/>
        <p:txBody>
          <a:bodyPr/>
          <a:lstStyle/>
          <a:p>
            <a:pPr marL="514350" indent="-514350">
              <a:buAutoNum type="alphaUcPeriod"/>
            </a:pPr>
            <a:r>
              <a:rPr lang="en-US" dirty="0"/>
              <a:t>has always larger values for triples (</a:t>
            </a:r>
            <a:r>
              <a:rPr lang="en-US" dirty="0" err="1"/>
              <a:t>h,r,t</a:t>
            </a:r>
            <a:r>
              <a:rPr lang="en-US" dirty="0"/>
              <a:t>) that are part of the known knowledge graph than for other triples</a:t>
            </a:r>
          </a:p>
          <a:p>
            <a:pPr marL="514350" indent="-514350">
              <a:buAutoNum type="alphaUcPeriod"/>
            </a:pPr>
            <a:r>
              <a:rPr lang="en-US" dirty="0"/>
              <a:t>maps triples to vectors in the embedding space</a:t>
            </a:r>
          </a:p>
          <a:p>
            <a:pPr marL="514350" indent="-514350">
              <a:buAutoNum type="alphaUcPeriod"/>
            </a:pPr>
            <a:r>
              <a:rPr lang="en-US" dirty="0"/>
              <a:t>is always positive</a:t>
            </a:r>
          </a:p>
          <a:p>
            <a:pPr marL="514350" indent="-514350">
              <a:buAutoNum type="alphaUcPeriod"/>
            </a:pPr>
            <a:r>
              <a:rPr lang="en-US" dirty="0"/>
              <a:t>is optimized by stochastic gradient descent</a:t>
            </a:r>
          </a:p>
          <a:p>
            <a:pPr marL="514350" indent="-514350">
              <a:buAutoNum type="alphaUcPeriod"/>
            </a:pPr>
            <a:endParaRPr lang="en-US" dirty="0"/>
          </a:p>
        </p:txBody>
      </p:sp>
      <p:sp>
        <p:nvSpPr>
          <p:cNvPr id="4" name="Footer Placeholder 3">
            <a:extLst>
              <a:ext uri="{FF2B5EF4-FFF2-40B4-BE49-F238E27FC236}">
                <a16:creationId xmlns:a16="http://schemas.microsoft.com/office/drawing/2014/main" id="{F3F21650-8AE6-D54D-8CB6-1E4A3BE260ED}"/>
              </a:ext>
            </a:extLst>
          </p:cNvPr>
          <p:cNvSpPr>
            <a:spLocks noGrp="1"/>
          </p:cNvSpPr>
          <p:nvPr>
            <p:ph type="ftr" sz="quarter" idx="10"/>
          </p:nvPr>
        </p:nvSpPr>
        <p:spPr/>
        <p:txBody>
          <a:bodyPr/>
          <a:lstStyle/>
          <a:p>
            <a:r>
              <a:rPr lang="fr-CH"/>
              <a:t>©2024, Karl Aberer, EPFL-IC, Laboratoire de systèmes d'informations répartis </a:t>
            </a:r>
            <a:endParaRPr lang="en-GB" dirty="0"/>
          </a:p>
        </p:txBody>
      </p:sp>
    </p:spTree>
    <p:extLst>
      <p:ext uri="{BB962C8B-B14F-4D97-AF65-F5344CB8AC3E}">
        <p14:creationId xmlns:p14="http://schemas.microsoft.com/office/powerpoint/2010/main" val="11613842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A51AEA-8994-BD6B-F4A7-76F695D45F38}"/>
              </a:ext>
            </a:extLst>
          </p:cNvPr>
          <p:cNvSpPr>
            <a:spLocks noGrp="1"/>
          </p:cNvSpPr>
          <p:nvPr>
            <p:ph type="title"/>
          </p:nvPr>
        </p:nvSpPr>
        <p:spPr/>
        <p:txBody>
          <a:bodyPr/>
          <a:lstStyle/>
          <a:p>
            <a:r>
              <a:rPr lang="en-CH" dirty="0"/>
              <a:t>Question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6DD17D3-2B15-1C18-46E2-1D5B25961B73}"/>
                  </a:ext>
                </a:extLst>
              </p:cNvPr>
              <p:cNvSpPr>
                <a:spLocks noGrp="1"/>
              </p:cNvSpPr>
              <p:nvPr>
                <p:ph idx="1"/>
              </p:nvPr>
            </p:nvSpPr>
            <p:spPr/>
            <p:txBody>
              <a:bodyPr/>
              <a:lstStyle/>
              <a:p>
                <a:r>
                  <a:rPr lang="fr-CH" dirty="0">
                    <a:ea typeface="Cambria Math" panose="02040503050406030204" pitchFamily="18" charset="0"/>
                  </a:rPr>
                  <a:t>If </a:t>
                </a:r>
                <a14:m>
                  <m:oMath xmlns:m="http://schemas.openxmlformats.org/officeDocument/2006/math">
                    <m:r>
                      <m:rPr>
                        <m:sty m:val="p"/>
                      </m:rPr>
                      <a:rPr lang="fr-CH" sz="3600">
                        <a:latin typeface="Cambria Math" panose="02040503050406030204" pitchFamily="18" charset="0"/>
                      </a:rPr>
                      <m:t>f</m:t>
                    </m:r>
                    <m:d>
                      <m:dPr>
                        <m:ctrlPr>
                          <a:rPr lang="fr-CH" sz="3600" i="1">
                            <a:latin typeface="Cambria Math" panose="02040503050406030204" pitchFamily="18" charset="0"/>
                          </a:rPr>
                        </m:ctrlPr>
                      </m:dPr>
                      <m:e>
                        <m:sSub>
                          <m:sSubPr>
                            <m:ctrlPr>
                              <a:rPr lang="fr-CH" sz="3600" i="1">
                                <a:latin typeface="Cambria Math" panose="02040503050406030204" pitchFamily="18" charset="0"/>
                              </a:rPr>
                            </m:ctrlPr>
                          </m:sSubPr>
                          <m:e>
                            <m:r>
                              <a:rPr lang="fr-CH" sz="3600" b="1" i="1">
                                <a:latin typeface="Cambria Math" panose="02040503050406030204" pitchFamily="18" charset="0"/>
                              </a:rPr>
                              <m:t>𝒗</m:t>
                            </m:r>
                          </m:e>
                          <m:sub>
                            <m:r>
                              <a:rPr lang="fr-CH" sz="3600" i="1">
                                <a:latin typeface="Cambria Math" panose="02040503050406030204" pitchFamily="18" charset="0"/>
                              </a:rPr>
                              <m:t>h</m:t>
                            </m:r>
                          </m:sub>
                        </m:sSub>
                        <m:r>
                          <a:rPr lang="fr-CH" sz="3600" i="1">
                            <a:latin typeface="Cambria Math" panose="02040503050406030204" pitchFamily="18" charset="0"/>
                          </a:rPr>
                          <m:t>, </m:t>
                        </m:r>
                        <m:sSub>
                          <m:sSubPr>
                            <m:ctrlPr>
                              <a:rPr lang="fr-CH" sz="3600" i="1">
                                <a:latin typeface="Cambria Math" panose="02040503050406030204" pitchFamily="18" charset="0"/>
                              </a:rPr>
                            </m:ctrlPr>
                          </m:sSubPr>
                          <m:e>
                            <m:r>
                              <a:rPr lang="fr-CH" sz="3600" b="1" i="1">
                                <a:latin typeface="Cambria Math" panose="02040503050406030204" pitchFamily="18" charset="0"/>
                              </a:rPr>
                              <m:t>𝒗</m:t>
                            </m:r>
                          </m:e>
                          <m:sub>
                            <m:r>
                              <a:rPr lang="fr-CH" sz="3600" i="1">
                                <a:latin typeface="Cambria Math" panose="02040503050406030204" pitchFamily="18" charset="0"/>
                              </a:rPr>
                              <m:t>𝑟</m:t>
                            </m:r>
                          </m:sub>
                        </m:sSub>
                        <m:r>
                          <a:rPr lang="fr-CH" sz="3600" i="1">
                            <a:latin typeface="Cambria Math" panose="02040503050406030204" pitchFamily="18" charset="0"/>
                          </a:rPr>
                          <m:t>,</m:t>
                        </m:r>
                        <m:sSub>
                          <m:sSubPr>
                            <m:ctrlPr>
                              <a:rPr lang="fr-CH" sz="3600" i="1">
                                <a:latin typeface="Cambria Math" panose="02040503050406030204" pitchFamily="18" charset="0"/>
                              </a:rPr>
                            </m:ctrlPr>
                          </m:sSubPr>
                          <m:e>
                            <m:r>
                              <a:rPr lang="fr-CH" sz="3600" b="1" i="1">
                                <a:latin typeface="Cambria Math" panose="02040503050406030204" pitchFamily="18" charset="0"/>
                              </a:rPr>
                              <m:t>𝒗</m:t>
                            </m:r>
                          </m:e>
                          <m:sub>
                            <m:r>
                              <a:rPr lang="fr-CH" sz="3600" i="1">
                                <a:latin typeface="Cambria Math" panose="02040503050406030204" pitchFamily="18" charset="0"/>
                              </a:rPr>
                              <m:t>𝑡</m:t>
                            </m:r>
                          </m:sub>
                        </m:sSub>
                      </m:e>
                    </m:d>
                  </m:oMath>
                </a14:m>
                <a:r>
                  <a:rPr lang="fr-CH" b="0" dirty="0">
                    <a:ea typeface="Cambria Math" panose="02040503050406030204" pitchFamily="18" charset="0"/>
                  </a:rPr>
                  <a:t> = 0.1 and </a:t>
                </a:r>
                <a14:m>
                  <m:oMath xmlns:m="http://schemas.openxmlformats.org/officeDocument/2006/math">
                    <m:r>
                      <a:rPr lang="fr-CH" i="1">
                        <a:latin typeface="Cambria Math" panose="02040503050406030204" pitchFamily="18" charset="0"/>
                        <a:ea typeface="Cambria Math" panose="02040503050406030204" pitchFamily="18" charset="0"/>
                      </a:rPr>
                      <m:t>𝛾</m:t>
                    </m:r>
                  </m:oMath>
                </a14:m>
                <a:r>
                  <a:rPr lang="en-CH" dirty="0"/>
                  <a:t> is increased from 2 to 3, optimizing the loss function</a:t>
                </a:r>
              </a:p>
              <a:p>
                <a:pPr marL="514350" indent="-514350">
                  <a:buFont typeface="+mj-lt"/>
                  <a:buAutoNum type="alphaUcPeriod"/>
                </a:pPr>
                <a:r>
                  <a:rPr lang="en-GB" sz="3200" dirty="0"/>
                  <a:t>is primarily achieved by decreasing the values of</a:t>
                </a:r>
                <a:r>
                  <a:rPr lang="en-CH" sz="3200" dirty="0"/>
                  <a:t> </a:t>
                </a:r>
                <a14:m>
                  <m:oMath xmlns:m="http://schemas.openxmlformats.org/officeDocument/2006/math">
                    <m:r>
                      <m:rPr>
                        <m:sty m:val="p"/>
                      </m:rPr>
                      <a:rPr lang="fr-CH" sz="2800" smtClean="0">
                        <a:latin typeface="Cambria Math" panose="02040503050406030204" pitchFamily="18" charset="0"/>
                      </a:rPr>
                      <m:t>f</m:t>
                    </m:r>
                    <m:d>
                      <m:dPr>
                        <m:ctrlPr>
                          <a:rPr lang="fr-CH" sz="2800" i="1">
                            <a:latin typeface="Cambria Math" panose="02040503050406030204" pitchFamily="18" charset="0"/>
                          </a:rPr>
                        </m:ctrlPr>
                      </m:dPr>
                      <m:e>
                        <m:sSub>
                          <m:sSubPr>
                            <m:ctrlPr>
                              <a:rPr lang="fr-CH" sz="2800" i="1">
                                <a:latin typeface="Cambria Math" panose="02040503050406030204" pitchFamily="18" charset="0"/>
                              </a:rPr>
                            </m:ctrlPr>
                          </m:sSubPr>
                          <m:e>
                            <m:r>
                              <a:rPr lang="fr-CH" sz="2800" b="1" i="1">
                                <a:latin typeface="Cambria Math" panose="02040503050406030204" pitchFamily="18" charset="0"/>
                              </a:rPr>
                              <m:t>𝒗</m:t>
                            </m:r>
                          </m:e>
                          <m:sub>
                            <m:r>
                              <a:rPr lang="fr-CH" sz="2800" i="1">
                                <a:latin typeface="Cambria Math" panose="02040503050406030204" pitchFamily="18" charset="0"/>
                              </a:rPr>
                              <m:t>h</m:t>
                            </m:r>
                          </m:sub>
                        </m:sSub>
                        <m:r>
                          <a:rPr lang="fr-CH" sz="2800" i="1">
                            <a:latin typeface="Cambria Math" panose="02040503050406030204" pitchFamily="18" charset="0"/>
                          </a:rPr>
                          <m:t>, </m:t>
                        </m:r>
                        <m:sSub>
                          <m:sSubPr>
                            <m:ctrlPr>
                              <a:rPr lang="fr-CH" sz="2800" i="1">
                                <a:latin typeface="Cambria Math" panose="02040503050406030204" pitchFamily="18" charset="0"/>
                              </a:rPr>
                            </m:ctrlPr>
                          </m:sSubPr>
                          <m:e>
                            <m:r>
                              <a:rPr lang="fr-CH" sz="2800" b="1" i="1">
                                <a:latin typeface="Cambria Math" panose="02040503050406030204" pitchFamily="18" charset="0"/>
                              </a:rPr>
                              <m:t>𝒗</m:t>
                            </m:r>
                          </m:e>
                          <m:sub>
                            <m:r>
                              <a:rPr lang="fr-CH" sz="2800" i="1">
                                <a:latin typeface="Cambria Math" panose="02040503050406030204" pitchFamily="18" charset="0"/>
                              </a:rPr>
                              <m:t>𝑟</m:t>
                            </m:r>
                          </m:sub>
                        </m:sSub>
                        <m:r>
                          <a:rPr lang="fr-CH" sz="2800" i="1">
                            <a:latin typeface="Cambria Math" panose="02040503050406030204" pitchFamily="18" charset="0"/>
                          </a:rPr>
                          <m:t>,</m:t>
                        </m:r>
                        <m:sSub>
                          <m:sSubPr>
                            <m:ctrlPr>
                              <a:rPr lang="fr-CH" sz="2800" i="1">
                                <a:latin typeface="Cambria Math" panose="02040503050406030204" pitchFamily="18" charset="0"/>
                              </a:rPr>
                            </m:ctrlPr>
                          </m:sSubPr>
                          <m:e>
                            <m:r>
                              <a:rPr lang="fr-CH" sz="2800" b="1" i="1">
                                <a:latin typeface="Cambria Math" panose="02040503050406030204" pitchFamily="18" charset="0"/>
                              </a:rPr>
                              <m:t>𝒗</m:t>
                            </m:r>
                          </m:e>
                          <m:sub>
                            <m:r>
                              <a:rPr lang="fr-CH" sz="2800" i="1">
                                <a:latin typeface="Cambria Math" panose="02040503050406030204" pitchFamily="18" charset="0"/>
                              </a:rPr>
                              <m:t>𝑡</m:t>
                            </m:r>
                          </m:sub>
                        </m:sSub>
                      </m:e>
                    </m:d>
                  </m:oMath>
                </a14:m>
                <a:endParaRPr lang="fr-CH" sz="2800" dirty="0"/>
              </a:p>
              <a:p>
                <a:pPr marL="514350" indent="-514350">
                  <a:buFont typeface="+mj-lt"/>
                  <a:buAutoNum type="alphaUcPeriod"/>
                </a:pPr>
                <a:r>
                  <a:rPr lang="en-GB" sz="3200" dirty="0"/>
                  <a:t>is primarily achieved by increasing the values of</a:t>
                </a:r>
                <a:r>
                  <a:rPr lang="en-CH" sz="3200" dirty="0"/>
                  <a:t> </a:t>
                </a:r>
                <a14:m>
                  <m:oMath xmlns:m="http://schemas.openxmlformats.org/officeDocument/2006/math">
                    <m:r>
                      <m:rPr>
                        <m:sty m:val="p"/>
                      </m:rPr>
                      <a:rPr lang="fr-CH" sz="2800" smtClean="0">
                        <a:latin typeface="Cambria Math" panose="02040503050406030204" pitchFamily="18" charset="0"/>
                      </a:rPr>
                      <m:t>f</m:t>
                    </m:r>
                    <m:d>
                      <m:dPr>
                        <m:ctrlPr>
                          <a:rPr lang="fr-CH" sz="2800" i="1">
                            <a:latin typeface="Cambria Math" panose="02040503050406030204" pitchFamily="18" charset="0"/>
                          </a:rPr>
                        </m:ctrlPr>
                      </m:dPr>
                      <m:e>
                        <m:sSub>
                          <m:sSubPr>
                            <m:ctrlPr>
                              <a:rPr lang="fr-CH" sz="2800" i="1">
                                <a:latin typeface="Cambria Math" panose="02040503050406030204" pitchFamily="18" charset="0"/>
                              </a:rPr>
                            </m:ctrlPr>
                          </m:sSubPr>
                          <m:e>
                            <m:r>
                              <a:rPr lang="fr-CH" sz="2800" b="1" i="1">
                                <a:latin typeface="Cambria Math" panose="02040503050406030204" pitchFamily="18" charset="0"/>
                              </a:rPr>
                              <m:t>𝒗</m:t>
                            </m:r>
                          </m:e>
                          <m:sub>
                            <m:r>
                              <a:rPr lang="fr-CH" sz="2800" i="1">
                                <a:latin typeface="Cambria Math" panose="02040503050406030204" pitchFamily="18" charset="0"/>
                              </a:rPr>
                              <m:t>h</m:t>
                            </m:r>
                          </m:sub>
                        </m:sSub>
                        <m:r>
                          <a:rPr lang="fr-CH" sz="2800" i="1">
                            <a:latin typeface="Cambria Math" panose="02040503050406030204" pitchFamily="18" charset="0"/>
                          </a:rPr>
                          <m:t>, </m:t>
                        </m:r>
                        <m:sSub>
                          <m:sSubPr>
                            <m:ctrlPr>
                              <a:rPr lang="fr-CH" sz="2800" i="1">
                                <a:latin typeface="Cambria Math" panose="02040503050406030204" pitchFamily="18" charset="0"/>
                              </a:rPr>
                            </m:ctrlPr>
                          </m:sSubPr>
                          <m:e>
                            <m:r>
                              <a:rPr lang="fr-CH" sz="2800" b="1" i="1">
                                <a:latin typeface="Cambria Math" panose="02040503050406030204" pitchFamily="18" charset="0"/>
                              </a:rPr>
                              <m:t>𝒗</m:t>
                            </m:r>
                          </m:e>
                          <m:sub>
                            <m:r>
                              <a:rPr lang="fr-CH" sz="2800" i="1">
                                <a:latin typeface="Cambria Math" panose="02040503050406030204" pitchFamily="18" charset="0"/>
                              </a:rPr>
                              <m:t>𝑟</m:t>
                            </m:r>
                          </m:sub>
                        </m:sSub>
                        <m:r>
                          <a:rPr lang="fr-CH" sz="2800" i="1">
                            <a:latin typeface="Cambria Math" panose="02040503050406030204" pitchFamily="18" charset="0"/>
                          </a:rPr>
                          <m:t>,</m:t>
                        </m:r>
                        <m:sSub>
                          <m:sSubPr>
                            <m:ctrlPr>
                              <a:rPr lang="fr-CH" sz="2800" i="1">
                                <a:latin typeface="Cambria Math" panose="02040503050406030204" pitchFamily="18" charset="0"/>
                              </a:rPr>
                            </m:ctrlPr>
                          </m:sSubPr>
                          <m:e>
                            <m:r>
                              <a:rPr lang="fr-CH" sz="2800" b="1" i="1">
                                <a:latin typeface="Cambria Math" panose="02040503050406030204" pitchFamily="18" charset="0"/>
                              </a:rPr>
                              <m:t>𝒗</m:t>
                            </m:r>
                          </m:e>
                          <m:sub>
                            <m:r>
                              <a:rPr lang="fr-CH" sz="2800" i="1">
                                <a:latin typeface="Cambria Math" panose="02040503050406030204" pitchFamily="18" charset="0"/>
                              </a:rPr>
                              <m:t>𝑡</m:t>
                            </m:r>
                          </m:sub>
                        </m:sSub>
                      </m:e>
                    </m:d>
                  </m:oMath>
                </a14:m>
                <a:endParaRPr lang="en-CH" sz="3200" dirty="0"/>
              </a:p>
              <a:p>
                <a:pPr marL="514350" indent="-514350">
                  <a:buFont typeface="+mj-lt"/>
                  <a:buAutoNum type="alphaUcPeriod"/>
                </a:pPr>
                <a:r>
                  <a:rPr lang="en-GB" sz="3200" dirty="0"/>
                  <a:t>is primarily achieved by decreasing the values of </a:t>
                </a:r>
                <a14:m>
                  <m:oMath xmlns:m="http://schemas.openxmlformats.org/officeDocument/2006/math">
                    <m:r>
                      <m:rPr>
                        <m:sty m:val="p"/>
                      </m:rPr>
                      <a:rPr lang="fr-CH" sz="2800">
                        <a:latin typeface="Cambria Math" panose="02040503050406030204" pitchFamily="18" charset="0"/>
                      </a:rPr>
                      <m:t>f</m:t>
                    </m:r>
                    <m:d>
                      <m:dPr>
                        <m:ctrlPr>
                          <a:rPr lang="fr-CH" sz="2800" i="1">
                            <a:latin typeface="Cambria Math" panose="02040503050406030204" pitchFamily="18" charset="0"/>
                          </a:rPr>
                        </m:ctrlPr>
                      </m:dPr>
                      <m:e>
                        <m:sSub>
                          <m:sSubPr>
                            <m:ctrlPr>
                              <a:rPr lang="fr-CH" sz="2800" i="1">
                                <a:latin typeface="Cambria Math" panose="02040503050406030204" pitchFamily="18" charset="0"/>
                              </a:rPr>
                            </m:ctrlPr>
                          </m:sSubPr>
                          <m:e>
                            <m:r>
                              <a:rPr lang="fr-CH" sz="2800" b="1" i="1">
                                <a:latin typeface="Cambria Math" panose="02040503050406030204" pitchFamily="18" charset="0"/>
                              </a:rPr>
                              <m:t>𝒗</m:t>
                            </m:r>
                          </m:e>
                          <m:sub>
                            <m:r>
                              <a:rPr lang="fr-CH" sz="2800" i="1">
                                <a:latin typeface="Cambria Math" panose="02040503050406030204" pitchFamily="18" charset="0"/>
                              </a:rPr>
                              <m:t>h</m:t>
                            </m:r>
                            <m:r>
                              <a:rPr lang="fr-CH" sz="2800" i="1">
                                <a:latin typeface="Cambria Math" panose="02040503050406030204" pitchFamily="18" charset="0"/>
                              </a:rPr>
                              <m:t>′</m:t>
                            </m:r>
                          </m:sub>
                        </m:sSub>
                        <m:r>
                          <a:rPr lang="fr-CH" sz="2800" i="1">
                            <a:latin typeface="Cambria Math" panose="02040503050406030204" pitchFamily="18" charset="0"/>
                          </a:rPr>
                          <m:t>, </m:t>
                        </m:r>
                        <m:sSub>
                          <m:sSubPr>
                            <m:ctrlPr>
                              <a:rPr lang="fr-CH" sz="2800" i="1">
                                <a:latin typeface="Cambria Math" panose="02040503050406030204" pitchFamily="18" charset="0"/>
                              </a:rPr>
                            </m:ctrlPr>
                          </m:sSubPr>
                          <m:e>
                            <m:r>
                              <a:rPr lang="fr-CH" sz="2800" b="1" i="1">
                                <a:latin typeface="Cambria Math" panose="02040503050406030204" pitchFamily="18" charset="0"/>
                              </a:rPr>
                              <m:t>𝒗</m:t>
                            </m:r>
                          </m:e>
                          <m:sub>
                            <m:r>
                              <a:rPr lang="fr-CH" sz="2800" i="1">
                                <a:latin typeface="Cambria Math" panose="02040503050406030204" pitchFamily="18" charset="0"/>
                              </a:rPr>
                              <m:t>𝑟</m:t>
                            </m:r>
                          </m:sub>
                        </m:sSub>
                        <m:r>
                          <a:rPr lang="fr-CH" sz="2800" i="1">
                            <a:latin typeface="Cambria Math" panose="02040503050406030204" pitchFamily="18" charset="0"/>
                          </a:rPr>
                          <m:t>,</m:t>
                        </m:r>
                        <m:sSub>
                          <m:sSubPr>
                            <m:ctrlPr>
                              <a:rPr lang="fr-CH" sz="2800" i="1">
                                <a:latin typeface="Cambria Math" panose="02040503050406030204" pitchFamily="18" charset="0"/>
                              </a:rPr>
                            </m:ctrlPr>
                          </m:sSubPr>
                          <m:e>
                            <m:r>
                              <a:rPr lang="fr-CH" sz="2800" b="1" i="1">
                                <a:latin typeface="Cambria Math" panose="02040503050406030204" pitchFamily="18" charset="0"/>
                              </a:rPr>
                              <m:t>𝒗</m:t>
                            </m:r>
                          </m:e>
                          <m:sub>
                            <m:r>
                              <a:rPr lang="fr-CH" sz="2800" i="1">
                                <a:latin typeface="Cambria Math" panose="02040503050406030204" pitchFamily="18" charset="0"/>
                              </a:rPr>
                              <m:t>𝑡</m:t>
                            </m:r>
                            <m:r>
                              <a:rPr lang="fr-CH" sz="2800" i="1">
                                <a:latin typeface="Cambria Math" panose="02040503050406030204" pitchFamily="18" charset="0"/>
                              </a:rPr>
                              <m:t>′</m:t>
                            </m:r>
                          </m:sub>
                        </m:sSub>
                      </m:e>
                    </m:d>
                  </m:oMath>
                </a14:m>
                <a:endParaRPr lang="fr-CH" sz="2800" dirty="0"/>
              </a:p>
              <a:p>
                <a:pPr marL="514350" indent="-514350">
                  <a:buFont typeface="+mj-lt"/>
                  <a:buAutoNum type="alphaUcPeriod"/>
                </a:pPr>
                <a:r>
                  <a:rPr lang="en-GB" sz="3200" dirty="0"/>
                  <a:t>is primarily achieved by increasing the values of</a:t>
                </a:r>
                <a14:m>
                  <m:oMath xmlns:m="http://schemas.openxmlformats.org/officeDocument/2006/math">
                    <m:r>
                      <a:rPr lang="fr-CH" sz="2800" b="0" i="0" smtClean="0">
                        <a:latin typeface="Cambria Math" panose="02040503050406030204" pitchFamily="18" charset="0"/>
                      </a:rPr>
                      <m:t> </m:t>
                    </m:r>
                    <m:r>
                      <m:rPr>
                        <m:sty m:val="p"/>
                      </m:rPr>
                      <a:rPr lang="fr-CH" sz="2800">
                        <a:latin typeface="Cambria Math" panose="02040503050406030204" pitchFamily="18" charset="0"/>
                      </a:rPr>
                      <m:t>f</m:t>
                    </m:r>
                    <m:d>
                      <m:dPr>
                        <m:ctrlPr>
                          <a:rPr lang="fr-CH" sz="2800" i="1">
                            <a:latin typeface="Cambria Math" panose="02040503050406030204" pitchFamily="18" charset="0"/>
                          </a:rPr>
                        </m:ctrlPr>
                      </m:dPr>
                      <m:e>
                        <m:sSub>
                          <m:sSubPr>
                            <m:ctrlPr>
                              <a:rPr lang="fr-CH" sz="2800" i="1">
                                <a:latin typeface="Cambria Math" panose="02040503050406030204" pitchFamily="18" charset="0"/>
                              </a:rPr>
                            </m:ctrlPr>
                          </m:sSubPr>
                          <m:e>
                            <m:r>
                              <a:rPr lang="fr-CH" sz="2800" b="1" i="1">
                                <a:latin typeface="Cambria Math" panose="02040503050406030204" pitchFamily="18" charset="0"/>
                              </a:rPr>
                              <m:t>𝒗</m:t>
                            </m:r>
                          </m:e>
                          <m:sub>
                            <m:r>
                              <a:rPr lang="fr-CH" sz="2800" i="1">
                                <a:latin typeface="Cambria Math" panose="02040503050406030204" pitchFamily="18" charset="0"/>
                              </a:rPr>
                              <m:t>h</m:t>
                            </m:r>
                            <m:r>
                              <a:rPr lang="fr-CH" sz="2800" i="1">
                                <a:latin typeface="Cambria Math" panose="02040503050406030204" pitchFamily="18" charset="0"/>
                              </a:rPr>
                              <m:t>′</m:t>
                            </m:r>
                          </m:sub>
                        </m:sSub>
                        <m:r>
                          <a:rPr lang="fr-CH" sz="2800" i="1">
                            <a:latin typeface="Cambria Math" panose="02040503050406030204" pitchFamily="18" charset="0"/>
                          </a:rPr>
                          <m:t>, </m:t>
                        </m:r>
                        <m:sSub>
                          <m:sSubPr>
                            <m:ctrlPr>
                              <a:rPr lang="fr-CH" sz="2800" i="1">
                                <a:latin typeface="Cambria Math" panose="02040503050406030204" pitchFamily="18" charset="0"/>
                              </a:rPr>
                            </m:ctrlPr>
                          </m:sSubPr>
                          <m:e>
                            <m:r>
                              <a:rPr lang="fr-CH" sz="2800" b="1" i="1">
                                <a:latin typeface="Cambria Math" panose="02040503050406030204" pitchFamily="18" charset="0"/>
                              </a:rPr>
                              <m:t>𝒗</m:t>
                            </m:r>
                          </m:e>
                          <m:sub>
                            <m:r>
                              <a:rPr lang="fr-CH" sz="2800" i="1">
                                <a:latin typeface="Cambria Math" panose="02040503050406030204" pitchFamily="18" charset="0"/>
                              </a:rPr>
                              <m:t>𝑟</m:t>
                            </m:r>
                          </m:sub>
                        </m:sSub>
                        <m:r>
                          <a:rPr lang="fr-CH" sz="2800" i="1">
                            <a:latin typeface="Cambria Math" panose="02040503050406030204" pitchFamily="18" charset="0"/>
                          </a:rPr>
                          <m:t>,</m:t>
                        </m:r>
                        <m:sSub>
                          <m:sSubPr>
                            <m:ctrlPr>
                              <a:rPr lang="fr-CH" sz="2800" i="1">
                                <a:latin typeface="Cambria Math" panose="02040503050406030204" pitchFamily="18" charset="0"/>
                              </a:rPr>
                            </m:ctrlPr>
                          </m:sSubPr>
                          <m:e>
                            <m:r>
                              <a:rPr lang="fr-CH" sz="2800" b="1" i="1">
                                <a:latin typeface="Cambria Math" panose="02040503050406030204" pitchFamily="18" charset="0"/>
                              </a:rPr>
                              <m:t>𝒗</m:t>
                            </m:r>
                          </m:e>
                          <m:sub>
                            <m:r>
                              <a:rPr lang="fr-CH" sz="2800" i="1">
                                <a:latin typeface="Cambria Math" panose="02040503050406030204" pitchFamily="18" charset="0"/>
                              </a:rPr>
                              <m:t>𝑡</m:t>
                            </m:r>
                            <m:r>
                              <a:rPr lang="fr-CH" sz="2800" i="1">
                                <a:latin typeface="Cambria Math" panose="02040503050406030204" pitchFamily="18" charset="0"/>
                              </a:rPr>
                              <m:t>′</m:t>
                            </m:r>
                          </m:sub>
                        </m:sSub>
                      </m:e>
                    </m:d>
                  </m:oMath>
                </a14:m>
                <a:endParaRPr lang="en-CH" sz="3200" dirty="0"/>
              </a:p>
              <a:p>
                <a:pPr marL="457200" indent="-457200">
                  <a:buFontTx/>
                  <a:buChar char="-"/>
                </a:pPr>
                <a:endParaRPr lang="en-CH" dirty="0"/>
              </a:p>
            </p:txBody>
          </p:sp>
        </mc:Choice>
        <mc:Fallback xmlns="">
          <p:sp>
            <p:nvSpPr>
              <p:cNvPr id="3" name="Content Placeholder 2">
                <a:extLst>
                  <a:ext uri="{FF2B5EF4-FFF2-40B4-BE49-F238E27FC236}">
                    <a16:creationId xmlns:a16="http://schemas.microsoft.com/office/drawing/2014/main" id="{06DD17D3-2B15-1C18-46E2-1D5B25961B73}"/>
                  </a:ext>
                </a:extLst>
              </p:cNvPr>
              <p:cNvSpPr>
                <a:spLocks noGrp="1" noRot="1" noChangeAspect="1" noMove="1" noResize="1" noEditPoints="1" noAdjustHandles="1" noChangeArrowheads="1" noChangeShapeType="1" noTextEdit="1"/>
              </p:cNvSpPr>
              <p:nvPr>
                <p:ph idx="1"/>
              </p:nvPr>
            </p:nvSpPr>
            <p:spPr>
              <a:blipFill>
                <a:blip r:embed="rId2"/>
                <a:stretch>
                  <a:fillRect l="-1412" t="-1307"/>
                </a:stretch>
              </a:blipFill>
            </p:spPr>
            <p:txBody>
              <a:bodyPr/>
              <a:lstStyle/>
              <a:p>
                <a:r>
                  <a:rPr lang="en-CH">
                    <a:noFill/>
                  </a:rPr>
                  <a:t> </a:t>
                </a:r>
              </a:p>
            </p:txBody>
          </p:sp>
        </mc:Fallback>
      </mc:AlternateContent>
      <p:sp>
        <p:nvSpPr>
          <p:cNvPr id="4" name="Footer Placeholder 3">
            <a:extLst>
              <a:ext uri="{FF2B5EF4-FFF2-40B4-BE49-F238E27FC236}">
                <a16:creationId xmlns:a16="http://schemas.microsoft.com/office/drawing/2014/main" id="{B8C75B4E-B988-75DF-2488-3966CE52E27D}"/>
              </a:ext>
            </a:extLst>
          </p:cNvPr>
          <p:cNvSpPr>
            <a:spLocks noGrp="1"/>
          </p:cNvSpPr>
          <p:nvPr>
            <p:ph type="ftr" sz="quarter" idx="10"/>
          </p:nvPr>
        </p:nvSpPr>
        <p:spPr/>
        <p:txBody>
          <a:bodyPr/>
          <a:lstStyle/>
          <a:p>
            <a:r>
              <a:rPr lang="fr-CH"/>
              <a:t>©2024, Karl Aberer, EPFL-IC, Laboratoire de systèmes d'informations répartis </a:t>
            </a:r>
            <a:endParaRPr lang="en-GB" dirty="0"/>
          </a:p>
        </p:txBody>
      </p:sp>
    </p:spTree>
    <p:extLst>
      <p:ext uri="{BB962C8B-B14F-4D97-AF65-F5344CB8AC3E}">
        <p14:creationId xmlns:p14="http://schemas.microsoft.com/office/powerpoint/2010/main" val="28090342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A826034-8CC3-F14B-910E-7C160D3F5965}"/>
              </a:ext>
            </a:extLst>
          </p:cNvPr>
          <p:cNvSpPr>
            <a:spLocks noGrp="1"/>
          </p:cNvSpPr>
          <p:nvPr>
            <p:ph type="title"/>
          </p:nvPr>
        </p:nvSpPr>
        <p:spPr/>
        <p:txBody>
          <a:bodyPr/>
          <a:lstStyle/>
          <a:p>
            <a:r>
              <a:rPr lang="en-US" dirty="0"/>
              <a:t>4.4.2 Label Propagation</a:t>
            </a:r>
          </a:p>
        </p:txBody>
      </p:sp>
      <p:sp>
        <p:nvSpPr>
          <p:cNvPr id="6" name="Content Placeholder 5">
            <a:extLst>
              <a:ext uri="{FF2B5EF4-FFF2-40B4-BE49-F238E27FC236}">
                <a16:creationId xmlns:a16="http://schemas.microsoft.com/office/drawing/2014/main" id="{EA33838A-D80A-D446-95C6-1D06BB996069}"/>
              </a:ext>
            </a:extLst>
          </p:cNvPr>
          <p:cNvSpPr>
            <a:spLocks noGrp="1"/>
          </p:cNvSpPr>
          <p:nvPr>
            <p:ph idx="1"/>
          </p:nvPr>
        </p:nvSpPr>
        <p:spPr/>
        <p:txBody>
          <a:bodyPr/>
          <a:lstStyle/>
          <a:p>
            <a:r>
              <a:rPr lang="en-US" dirty="0"/>
              <a:t>Inferring Attribute Values</a:t>
            </a:r>
          </a:p>
          <a:p>
            <a:r>
              <a:rPr lang="en-US" dirty="0"/>
              <a:t>Example: Which users on Twitter have positive or negative emotion towards a topic?</a:t>
            </a:r>
          </a:p>
          <a:p>
            <a:pPr marL="457200" indent="-457200">
              <a:buFontTx/>
              <a:buChar char="-"/>
            </a:pPr>
            <a:r>
              <a:rPr lang="en-US" dirty="0"/>
              <a:t>Users are nodes in a graph (follower network)</a:t>
            </a:r>
          </a:p>
          <a:p>
            <a:pPr marL="457200" indent="-457200">
              <a:buFontTx/>
              <a:buChar char="-"/>
            </a:pPr>
            <a:r>
              <a:rPr lang="en-US" dirty="0"/>
              <a:t>Emotion is an attribute of the node</a:t>
            </a:r>
          </a:p>
          <a:p>
            <a:r>
              <a:rPr lang="en-US" dirty="0"/>
              <a:t>Potential source of information in the case of Twitter</a:t>
            </a:r>
          </a:p>
          <a:p>
            <a:pPr marL="457200" indent="-457200">
              <a:buFontTx/>
              <a:buChar char="-"/>
            </a:pPr>
            <a:r>
              <a:rPr lang="en-US" dirty="0"/>
              <a:t>Emoticons in tweets: indicate stance of user towards the topic</a:t>
            </a:r>
          </a:p>
          <a:p>
            <a:pPr marL="457200" indent="-457200">
              <a:buFontTx/>
              <a:buChar char="-"/>
            </a:pPr>
            <a:r>
              <a:rPr lang="en-US" dirty="0"/>
              <a:t>Only a (small) fraction of the users is using emoticons</a:t>
            </a:r>
          </a:p>
        </p:txBody>
      </p:sp>
      <p:sp>
        <p:nvSpPr>
          <p:cNvPr id="4" name="Footer Placeholder 3">
            <a:extLst>
              <a:ext uri="{FF2B5EF4-FFF2-40B4-BE49-F238E27FC236}">
                <a16:creationId xmlns:a16="http://schemas.microsoft.com/office/drawing/2014/main" id="{99BFE353-6F36-9343-94B5-AA76E9C60CCC}"/>
              </a:ext>
            </a:extLst>
          </p:cNvPr>
          <p:cNvSpPr>
            <a:spLocks noGrp="1"/>
          </p:cNvSpPr>
          <p:nvPr>
            <p:ph type="ftr" sz="quarter" idx="10"/>
          </p:nvPr>
        </p:nvSpPr>
        <p:spPr/>
        <p:txBody>
          <a:bodyPr/>
          <a:lstStyle/>
          <a:p>
            <a:r>
              <a:rPr lang="fr-CH"/>
              <a:t>©2024, Karl Aberer, EPFL-IC, Laboratoire de systèmes d'informations répartis </a:t>
            </a:r>
            <a:endParaRPr lang="en-GB"/>
          </a:p>
        </p:txBody>
      </p:sp>
    </p:spTree>
    <p:extLst>
      <p:ext uri="{BB962C8B-B14F-4D97-AF65-F5344CB8AC3E}">
        <p14:creationId xmlns:p14="http://schemas.microsoft.com/office/powerpoint/2010/main" val="40635781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2FB29-E9A9-0C4A-ABDA-7C0DFB4A9B29}"/>
              </a:ext>
            </a:extLst>
          </p:cNvPr>
          <p:cNvSpPr>
            <a:spLocks noGrp="1"/>
          </p:cNvSpPr>
          <p:nvPr>
            <p:ph type="title"/>
          </p:nvPr>
        </p:nvSpPr>
        <p:spPr/>
        <p:txBody>
          <a:bodyPr/>
          <a:lstStyle/>
          <a:p>
            <a:r>
              <a:rPr lang="en-US"/>
              <a:t>Propagating Attribute Values</a:t>
            </a:r>
          </a:p>
        </p:txBody>
      </p:sp>
      <p:sp>
        <p:nvSpPr>
          <p:cNvPr id="3" name="Content Placeholder 2">
            <a:extLst>
              <a:ext uri="{FF2B5EF4-FFF2-40B4-BE49-F238E27FC236}">
                <a16:creationId xmlns:a16="http://schemas.microsoft.com/office/drawing/2014/main" id="{20001484-2065-C445-B484-F698D1618109}"/>
              </a:ext>
            </a:extLst>
          </p:cNvPr>
          <p:cNvSpPr>
            <a:spLocks noGrp="1"/>
          </p:cNvSpPr>
          <p:nvPr>
            <p:ph idx="1"/>
          </p:nvPr>
        </p:nvSpPr>
        <p:spPr>
          <a:xfrm>
            <a:off x="214100" y="1540316"/>
            <a:ext cx="10790331" cy="5809192"/>
          </a:xfrm>
        </p:spPr>
        <p:txBody>
          <a:bodyPr/>
          <a:lstStyle/>
          <a:p>
            <a:r>
              <a:rPr lang="en-US"/>
              <a:t>Assumption: nodes that are connected by an edge, have a higher propensity of sharing the attribute of interest</a:t>
            </a:r>
          </a:p>
          <a:p>
            <a:pPr marL="457200" indent="-457200">
              <a:buFont typeface="Arial" panose="020B0604020202020204" pitchFamily="34" charset="0"/>
              <a:buChar char="•"/>
            </a:pPr>
            <a:r>
              <a:rPr lang="en-US"/>
              <a:t>Twitter users following each other, are more likely to share the same emotion towards a topic</a:t>
            </a:r>
          </a:p>
        </p:txBody>
      </p:sp>
      <p:sp>
        <p:nvSpPr>
          <p:cNvPr id="4" name="Footer Placeholder 3">
            <a:extLst>
              <a:ext uri="{FF2B5EF4-FFF2-40B4-BE49-F238E27FC236}">
                <a16:creationId xmlns:a16="http://schemas.microsoft.com/office/drawing/2014/main" id="{C52630B9-8532-6043-AE93-272D31175074}"/>
              </a:ext>
            </a:extLst>
          </p:cNvPr>
          <p:cNvSpPr>
            <a:spLocks noGrp="1"/>
          </p:cNvSpPr>
          <p:nvPr>
            <p:ph type="ftr" sz="quarter" idx="10"/>
          </p:nvPr>
        </p:nvSpPr>
        <p:spPr/>
        <p:txBody>
          <a:bodyPr/>
          <a:lstStyle/>
          <a:p>
            <a:r>
              <a:rPr lang="fr-CH"/>
              <a:t>©2024, Karl Aberer, EPFL-IC, Laboratoire de systèmes d'informations répartis </a:t>
            </a:r>
            <a:endParaRPr lang="en-GB" dirty="0"/>
          </a:p>
        </p:txBody>
      </p:sp>
      <p:sp>
        <p:nvSpPr>
          <p:cNvPr id="5" name="Oval 4">
            <a:extLst>
              <a:ext uri="{FF2B5EF4-FFF2-40B4-BE49-F238E27FC236}">
                <a16:creationId xmlns:a16="http://schemas.microsoft.com/office/drawing/2014/main" id="{D6688EC5-B7A9-AA4B-9EA5-FF87E668E409}"/>
              </a:ext>
            </a:extLst>
          </p:cNvPr>
          <p:cNvSpPr/>
          <p:nvPr/>
        </p:nvSpPr>
        <p:spPr bwMode="auto">
          <a:xfrm>
            <a:off x="7834480" y="4001756"/>
            <a:ext cx="1656184" cy="1512168"/>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2"/>
              </a:solidFill>
              <a:effectLst/>
              <a:latin typeface="Tempus Sans ITC" pitchFamily="82" charset="0"/>
            </a:endParaRPr>
          </a:p>
        </p:txBody>
      </p:sp>
      <p:sp>
        <p:nvSpPr>
          <p:cNvPr id="6" name="Oval 5">
            <a:extLst>
              <a:ext uri="{FF2B5EF4-FFF2-40B4-BE49-F238E27FC236}">
                <a16:creationId xmlns:a16="http://schemas.microsoft.com/office/drawing/2014/main" id="{83322D8A-EA80-634A-9840-6F0E187FFF16}"/>
              </a:ext>
            </a:extLst>
          </p:cNvPr>
          <p:cNvSpPr/>
          <p:nvPr/>
        </p:nvSpPr>
        <p:spPr bwMode="auto">
          <a:xfrm>
            <a:off x="7258416" y="6224436"/>
            <a:ext cx="1656184" cy="1512168"/>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2"/>
              </a:solidFill>
              <a:effectLst/>
              <a:latin typeface="Tempus Sans ITC" pitchFamily="82" charset="0"/>
            </a:endParaRPr>
          </a:p>
        </p:txBody>
      </p:sp>
      <p:sp>
        <p:nvSpPr>
          <p:cNvPr id="7" name="Oval 6">
            <a:extLst>
              <a:ext uri="{FF2B5EF4-FFF2-40B4-BE49-F238E27FC236}">
                <a16:creationId xmlns:a16="http://schemas.microsoft.com/office/drawing/2014/main" id="{4BD2D00C-8C58-124F-B30D-84222696B484}"/>
              </a:ext>
            </a:extLst>
          </p:cNvPr>
          <p:cNvSpPr/>
          <p:nvPr/>
        </p:nvSpPr>
        <p:spPr bwMode="auto">
          <a:xfrm>
            <a:off x="5754924" y="5102912"/>
            <a:ext cx="1656184" cy="1512168"/>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2"/>
              </a:solidFill>
              <a:effectLst/>
              <a:latin typeface="Tempus Sans ITC" pitchFamily="82" charset="0"/>
            </a:endParaRPr>
          </a:p>
        </p:txBody>
      </p:sp>
      <p:sp>
        <p:nvSpPr>
          <p:cNvPr id="8" name="Oval 7">
            <a:extLst>
              <a:ext uri="{FF2B5EF4-FFF2-40B4-BE49-F238E27FC236}">
                <a16:creationId xmlns:a16="http://schemas.microsoft.com/office/drawing/2014/main" id="{7ECB7CAA-64C7-F441-9B91-945AB5E3DF99}"/>
              </a:ext>
            </a:extLst>
          </p:cNvPr>
          <p:cNvSpPr/>
          <p:nvPr/>
        </p:nvSpPr>
        <p:spPr bwMode="auto">
          <a:xfrm>
            <a:off x="971079" y="5065828"/>
            <a:ext cx="1656184" cy="1512168"/>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5400" b="0" i="0" u="none" strike="noStrike" cap="none" normalizeH="0" baseline="0">
                <a:ln>
                  <a:noFill/>
                </a:ln>
                <a:solidFill>
                  <a:schemeClr val="tx2"/>
                </a:solidFill>
                <a:effectLst/>
                <a:latin typeface="Calibri" panose="020F0502020204030204" pitchFamily="34" charset="0"/>
                <a:cs typeface="Calibri" panose="020F0502020204030204" pitchFamily="34" charset="0"/>
              </a:rPr>
              <a:t>?</a:t>
            </a:r>
          </a:p>
        </p:txBody>
      </p:sp>
      <p:pic>
        <p:nvPicPr>
          <p:cNvPr id="10" name="Picture 9">
            <a:extLst>
              <a:ext uri="{FF2B5EF4-FFF2-40B4-BE49-F238E27FC236}">
                <a16:creationId xmlns:a16="http://schemas.microsoft.com/office/drawing/2014/main" id="{830378A3-5662-0C42-BA46-3808CFD2F5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09043" y="4345620"/>
            <a:ext cx="1107058" cy="891972"/>
          </a:xfrm>
          <a:prstGeom prst="rect">
            <a:avLst/>
          </a:prstGeom>
        </p:spPr>
      </p:pic>
      <p:pic>
        <p:nvPicPr>
          <p:cNvPr id="12" name="Picture 11">
            <a:extLst>
              <a:ext uri="{FF2B5EF4-FFF2-40B4-BE49-F238E27FC236}">
                <a16:creationId xmlns:a16="http://schemas.microsoft.com/office/drawing/2014/main" id="{64DD238A-3116-E941-A521-E101F1651F4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06004" y="6577996"/>
            <a:ext cx="961008" cy="891461"/>
          </a:xfrm>
          <a:prstGeom prst="rect">
            <a:avLst/>
          </a:prstGeom>
        </p:spPr>
      </p:pic>
      <p:pic>
        <p:nvPicPr>
          <p:cNvPr id="13" name="Picture 12">
            <a:extLst>
              <a:ext uri="{FF2B5EF4-FFF2-40B4-BE49-F238E27FC236}">
                <a16:creationId xmlns:a16="http://schemas.microsoft.com/office/drawing/2014/main" id="{AE1BA9B2-82C7-054D-A0EC-1E52826D8B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28138" y="5413010"/>
            <a:ext cx="1107058" cy="891972"/>
          </a:xfrm>
          <a:prstGeom prst="rect">
            <a:avLst/>
          </a:prstGeom>
        </p:spPr>
      </p:pic>
      <p:cxnSp>
        <p:nvCxnSpPr>
          <p:cNvPr id="15" name="Straight Arrow Connector 14">
            <a:extLst>
              <a:ext uri="{FF2B5EF4-FFF2-40B4-BE49-F238E27FC236}">
                <a16:creationId xmlns:a16="http://schemas.microsoft.com/office/drawing/2014/main" id="{6F95281A-79AE-A447-9704-89DB28FFEB61}"/>
              </a:ext>
            </a:extLst>
          </p:cNvPr>
          <p:cNvCxnSpPr>
            <a:stCxn id="8" idx="6"/>
            <a:endCxn id="5" idx="2"/>
          </p:cNvCxnSpPr>
          <p:nvPr/>
        </p:nvCxnSpPr>
        <p:spPr bwMode="auto">
          <a:xfrm flipV="1">
            <a:off x="2627263" y="4757840"/>
            <a:ext cx="5207217" cy="1064072"/>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6" name="Straight Arrow Connector 15">
            <a:extLst>
              <a:ext uri="{FF2B5EF4-FFF2-40B4-BE49-F238E27FC236}">
                <a16:creationId xmlns:a16="http://schemas.microsoft.com/office/drawing/2014/main" id="{E3D7357D-999A-B149-A019-2DE2DE27D803}"/>
              </a:ext>
            </a:extLst>
          </p:cNvPr>
          <p:cNvCxnSpPr>
            <a:cxnSpLocks/>
            <a:stCxn id="8" idx="6"/>
            <a:endCxn id="7" idx="2"/>
          </p:cNvCxnSpPr>
          <p:nvPr/>
        </p:nvCxnSpPr>
        <p:spPr bwMode="auto">
          <a:xfrm>
            <a:off x="2627263" y="5821912"/>
            <a:ext cx="3127661" cy="37084"/>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9" name="Straight Arrow Connector 18">
            <a:extLst>
              <a:ext uri="{FF2B5EF4-FFF2-40B4-BE49-F238E27FC236}">
                <a16:creationId xmlns:a16="http://schemas.microsoft.com/office/drawing/2014/main" id="{95CF857E-1A64-494F-B833-BAA009BB04ED}"/>
              </a:ext>
            </a:extLst>
          </p:cNvPr>
          <p:cNvCxnSpPr>
            <a:cxnSpLocks/>
            <a:stCxn id="8" idx="6"/>
            <a:endCxn id="6" idx="2"/>
          </p:cNvCxnSpPr>
          <p:nvPr/>
        </p:nvCxnSpPr>
        <p:spPr bwMode="auto">
          <a:xfrm>
            <a:off x="2627263" y="5821912"/>
            <a:ext cx="4631153" cy="1158608"/>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24" name="Oval 23">
            <a:extLst>
              <a:ext uri="{FF2B5EF4-FFF2-40B4-BE49-F238E27FC236}">
                <a16:creationId xmlns:a16="http://schemas.microsoft.com/office/drawing/2014/main" id="{DD9AAF2F-8F1D-3F44-8AF4-B2FB1360E19E}"/>
              </a:ext>
            </a:extLst>
          </p:cNvPr>
          <p:cNvSpPr/>
          <p:nvPr/>
        </p:nvSpPr>
        <p:spPr bwMode="auto">
          <a:xfrm>
            <a:off x="9247875" y="5645951"/>
            <a:ext cx="1656184" cy="1512168"/>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2"/>
              </a:solidFill>
              <a:effectLst/>
              <a:latin typeface="Tempus Sans ITC" pitchFamily="82" charset="0"/>
            </a:endParaRPr>
          </a:p>
        </p:txBody>
      </p:sp>
      <p:pic>
        <p:nvPicPr>
          <p:cNvPr id="25" name="Picture 24">
            <a:extLst>
              <a:ext uri="{FF2B5EF4-FFF2-40B4-BE49-F238E27FC236}">
                <a16:creationId xmlns:a16="http://schemas.microsoft.com/office/drawing/2014/main" id="{8AECDFCF-70EE-2D4B-BED3-D1BFB47151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2438" y="5989815"/>
            <a:ext cx="1107058" cy="891972"/>
          </a:xfrm>
          <a:prstGeom prst="rect">
            <a:avLst/>
          </a:prstGeom>
        </p:spPr>
      </p:pic>
      <p:cxnSp>
        <p:nvCxnSpPr>
          <p:cNvPr id="26" name="Straight Arrow Connector 25">
            <a:extLst>
              <a:ext uri="{FF2B5EF4-FFF2-40B4-BE49-F238E27FC236}">
                <a16:creationId xmlns:a16="http://schemas.microsoft.com/office/drawing/2014/main" id="{DF573D8E-45FD-CF42-95A1-39F3913233DC}"/>
              </a:ext>
            </a:extLst>
          </p:cNvPr>
          <p:cNvCxnSpPr>
            <a:cxnSpLocks/>
            <a:stCxn id="8" idx="6"/>
            <a:endCxn id="24" idx="2"/>
          </p:cNvCxnSpPr>
          <p:nvPr/>
        </p:nvCxnSpPr>
        <p:spPr bwMode="auto">
          <a:xfrm>
            <a:off x="2627263" y="5821912"/>
            <a:ext cx="6620612" cy="580123"/>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29" name="TextBox 28">
            <a:extLst>
              <a:ext uri="{FF2B5EF4-FFF2-40B4-BE49-F238E27FC236}">
                <a16:creationId xmlns:a16="http://schemas.microsoft.com/office/drawing/2014/main" id="{4260CB1D-807A-194A-B9FC-401ED5EB3A9A}"/>
              </a:ext>
            </a:extLst>
          </p:cNvPr>
          <p:cNvSpPr txBox="1"/>
          <p:nvPr/>
        </p:nvSpPr>
        <p:spPr>
          <a:xfrm>
            <a:off x="494321" y="6847786"/>
            <a:ext cx="1439689" cy="461665"/>
          </a:xfrm>
          <a:prstGeom prst="rect">
            <a:avLst/>
          </a:prstGeom>
          <a:noFill/>
        </p:spPr>
        <p:txBody>
          <a:bodyPr wrap="none" rtlCol="0">
            <a:spAutoFit/>
          </a:bodyPr>
          <a:lstStyle/>
          <a:p>
            <a:r>
              <a:rPr lang="en-US" sz="2400">
                <a:latin typeface="Calibri" panose="020F0502020204030204" pitchFamily="34" charset="0"/>
                <a:cs typeface="Calibri" panose="020F0502020204030204" pitchFamily="34" charset="0"/>
              </a:rPr>
              <a:t>Probably: </a:t>
            </a:r>
          </a:p>
        </p:txBody>
      </p:sp>
      <p:pic>
        <p:nvPicPr>
          <p:cNvPr id="30" name="Picture 29">
            <a:extLst>
              <a:ext uri="{FF2B5EF4-FFF2-40B4-BE49-F238E27FC236}">
                <a16:creationId xmlns:a16="http://schemas.microsoft.com/office/drawing/2014/main" id="{7A0D82EC-2277-1640-8CE4-50F7B49C50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2638" y="6754018"/>
            <a:ext cx="754074" cy="607568"/>
          </a:xfrm>
          <a:prstGeom prst="rect">
            <a:avLst/>
          </a:prstGeom>
        </p:spPr>
      </p:pic>
    </p:spTree>
    <p:extLst>
      <p:ext uri="{BB962C8B-B14F-4D97-AF65-F5344CB8AC3E}">
        <p14:creationId xmlns:p14="http://schemas.microsoft.com/office/powerpoint/2010/main" val="487903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A23320-83A4-6C43-821C-E7AC7B3663F5}"/>
              </a:ext>
            </a:extLst>
          </p:cNvPr>
          <p:cNvSpPr>
            <a:spLocks noGrp="1"/>
          </p:cNvSpPr>
          <p:nvPr>
            <p:ph type="title"/>
          </p:nvPr>
        </p:nvSpPr>
        <p:spPr/>
        <p:txBody>
          <a:bodyPr/>
          <a:lstStyle/>
          <a:p>
            <a:r>
              <a:rPr lang="en-US"/>
              <a:t>Model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3A1CD89-CF4B-D549-A1B0-EC1AA1FD6644}"/>
                  </a:ext>
                </a:extLst>
              </p:cNvPr>
              <p:cNvSpPr>
                <a:spLocks noGrp="1"/>
              </p:cNvSpPr>
              <p:nvPr>
                <p:ph idx="1"/>
              </p:nvPr>
            </p:nvSpPr>
            <p:spPr/>
            <p:txBody>
              <a:bodyPr/>
              <a:lstStyle/>
              <a:p>
                <a:r>
                  <a:rPr lang="en-US" dirty="0"/>
                  <a:t>Graph </a:t>
                </a:r>
                <a14:m>
                  <m:oMath xmlns:m="http://schemas.openxmlformats.org/officeDocument/2006/math">
                    <m:r>
                      <a:rPr lang="fr-CH" b="0" i="1">
                        <a:latin typeface="Cambria Math" panose="02040503050406030204" pitchFamily="18" charset="0"/>
                      </a:rPr>
                      <m:t>𝐺</m:t>
                    </m:r>
                    <m:r>
                      <a:rPr lang="fr-CH" b="0" i="1">
                        <a:latin typeface="Cambria Math" panose="02040503050406030204" pitchFamily="18" charset="0"/>
                      </a:rPr>
                      <m:t>=</m:t>
                    </m:r>
                    <m:d>
                      <m:dPr>
                        <m:ctrlPr>
                          <a:rPr lang="fr-CH" b="0" i="1">
                            <a:latin typeface="Cambria Math" panose="02040503050406030204" pitchFamily="18" charset="0"/>
                          </a:rPr>
                        </m:ctrlPr>
                      </m:dPr>
                      <m:e>
                        <m:r>
                          <a:rPr lang="fr-CH" b="0" i="1">
                            <a:latin typeface="Cambria Math" panose="02040503050406030204" pitchFamily="18" charset="0"/>
                          </a:rPr>
                          <m:t>𝑉</m:t>
                        </m:r>
                        <m:r>
                          <a:rPr lang="fr-CH" b="0" i="1">
                            <a:latin typeface="Cambria Math" panose="02040503050406030204" pitchFamily="18" charset="0"/>
                          </a:rPr>
                          <m:t>,</m:t>
                        </m:r>
                        <m:r>
                          <a:rPr lang="fr-CH" b="0" i="1">
                            <a:latin typeface="Cambria Math" panose="02040503050406030204" pitchFamily="18" charset="0"/>
                          </a:rPr>
                          <m:t>𝐸</m:t>
                        </m:r>
                      </m:e>
                    </m:d>
                  </m:oMath>
                </a14:m>
                <a:r>
                  <a:rPr lang="en-US" dirty="0"/>
                  <a:t> with vertices </a:t>
                </a:r>
                <a14:m>
                  <m:oMath xmlns:m="http://schemas.openxmlformats.org/officeDocument/2006/math">
                    <m:r>
                      <a:rPr lang="fr-CH" i="1">
                        <a:latin typeface="Cambria Math" panose="02040503050406030204" pitchFamily="18" charset="0"/>
                      </a:rPr>
                      <m:t>𝑉</m:t>
                    </m:r>
                  </m:oMath>
                </a14:m>
                <a:r>
                  <a:rPr lang="en-US" dirty="0"/>
                  <a:t> and edges </a:t>
                </a:r>
                <a14:m>
                  <m:oMath xmlns:m="http://schemas.openxmlformats.org/officeDocument/2006/math">
                    <m:r>
                      <a:rPr lang="fr-CH" i="1">
                        <a:latin typeface="Cambria Math" panose="02040503050406030204" pitchFamily="18" charset="0"/>
                      </a:rPr>
                      <m:t>𝐸</m:t>
                    </m:r>
                  </m:oMath>
                </a14:m>
                <a:endParaRPr lang="en-US" dirty="0"/>
              </a:p>
              <a:p>
                <a:pPr marL="457200" indent="-457200">
                  <a:buFont typeface="Arial" panose="020B0604020202020204" pitchFamily="34" charset="0"/>
                  <a:buChar char="•"/>
                </a:pPr>
                <a:r>
                  <a:rPr lang="fr-CH" sz="3200" dirty="0"/>
                  <a:t>Label set </a:t>
                </a:r>
                <a14:m>
                  <m:oMath xmlns:m="http://schemas.openxmlformats.org/officeDocument/2006/math">
                    <m:r>
                      <a:rPr lang="fr-CH" sz="3200" i="1">
                        <a:latin typeface="Cambria Math" panose="02040503050406030204" pitchFamily="18" charset="0"/>
                      </a:rPr>
                      <m:t>𝐿</m:t>
                    </m:r>
                  </m:oMath>
                </a14:m>
                <a:r>
                  <a:rPr lang="fr-CH" sz="3200" dirty="0"/>
                  <a:t> of size </a:t>
                </a:r>
                <a14:m>
                  <m:oMath xmlns:m="http://schemas.openxmlformats.org/officeDocument/2006/math">
                    <m:r>
                      <a:rPr lang="fr-CH" sz="3200" i="1">
                        <a:latin typeface="Cambria Math" panose="02040503050406030204" pitchFamily="18" charset="0"/>
                      </a:rPr>
                      <m:t>𝑛</m:t>
                    </m:r>
                  </m:oMath>
                </a14:m>
                <a:r>
                  <a:rPr lang="en-US" sz="3200" dirty="0"/>
                  <a:t> </a:t>
                </a:r>
              </a:p>
              <a:p>
                <a:pPr marL="457200" indent="-457200">
                  <a:buFont typeface="Arial" panose="020B0604020202020204" pitchFamily="34" charset="0"/>
                  <a:buChar char="•"/>
                </a:pPr>
                <a:r>
                  <a:rPr lang="en-US" sz="3200" dirty="0"/>
                  <a:t>Vertices </a:t>
                </a:r>
                <a14:m>
                  <m:oMath xmlns:m="http://schemas.openxmlformats.org/officeDocument/2006/math">
                    <m:r>
                      <a:rPr lang="fr-CH" sz="3200" i="1">
                        <a:latin typeface="Cambria Math" panose="02040503050406030204" pitchFamily="18" charset="0"/>
                      </a:rPr>
                      <m:t>𝑉</m:t>
                    </m:r>
                  </m:oMath>
                </a14:m>
                <a:r>
                  <a:rPr lang="en-US" sz="3200" dirty="0"/>
                  <a:t> have a label from a set </a:t>
                </a:r>
                <a14:m>
                  <m:oMath xmlns:m="http://schemas.openxmlformats.org/officeDocument/2006/math">
                    <m:r>
                      <a:rPr lang="fr-CH" sz="3200" b="0" i="1">
                        <a:latin typeface="Cambria Math" panose="02040503050406030204" pitchFamily="18" charset="0"/>
                      </a:rPr>
                      <m:t>𝐿</m:t>
                    </m:r>
                    <m:r>
                      <a:rPr lang="fr-CH" sz="3200" b="0" i="1">
                        <a:latin typeface="Cambria Math" panose="02040503050406030204" pitchFamily="18" charset="0"/>
                        <a:ea typeface="Cambria Math" panose="02040503050406030204" pitchFamily="18" charset="0"/>
                      </a:rPr>
                      <m:t>∪</m:t>
                    </m:r>
                    <m:d>
                      <m:dPr>
                        <m:begChr m:val="{"/>
                        <m:endChr m:val="}"/>
                        <m:ctrlPr>
                          <a:rPr lang="fr-CH" sz="3200" b="0" i="1">
                            <a:latin typeface="Cambria Math" panose="02040503050406030204" pitchFamily="18" charset="0"/>
                            <a:ea typeface="Cambria Math" panose="02040503050406030204" pitchFamily="18" charset="0"/>
                          </a:rPr>
                        </m:ctrlPr>
                      </m:dPr>
                      <m:e>
                        <m:r>
                          <a:rPr lang="fr-CH" sz="3200" b="0" i="1">
                            <a:latin typeface="Cambria Math" panose="02040503050406030204" pitchFamily="18" charset="0"/>
                            <a:ea typeface="Cambria Math" panose="02040503050406030204" pitchFamily="18" charset="0"/>
                          </a:rPr>
                          <m:t>𝑢𝑛𝑘𝑛𝑜𝑤𝑛</m:t>
                        </m:r>
                      </m:e>
                    </m:d>
                  </m:oMath>
                </a14:m>
                <a:r>
                  <a:rPr lang="en-US" sz="3200" dirty="0"/>
                  <a:t> </a:t>
                </a:r>
              </a:p>
              <a:p>
                <a:pPr marL="457200" indent="-457200">
                  <a:buFont typeface="Arial" panose="020B0604020202020204" pitchFamily="34" charset="0"/>
                  <a:buChar char="•"/>
                </a:pPr>
                <a:r>
                  <a:rPr lang="en-US" sz="3200" dirty="0"/>
                  <a:t>Edges are undirected and unweighted</a:t>
                </a:r>
              </a:p>
              <a:p>
                <a:pPr>
                  <a:spcBef>
                    <a:spcPts val="0"/>
                  </a:spcBef>
                </a:pPr>
                <a:endParaRPr lang="en-US" sz="3200" dirty="0"/>
              </a:p>
              <a:p>
                <a:endParaRPr lang="en-US" dirty="0"/>
              </a:p>
            </p:txBody>
          </p:sp>
        </mc:Choice>
        <mc:Fallback xmlns="">
          <p:sp>
            <p:nvSpPr>
              <p:cNvPr id="3" name="Content Placeholder 2">
                <a:extLst>
                  <a:ext uri="{FF2B5EF4-FFF2-40B4-BE49-F238E27FC236}">
                    <a16:creationId xmlns:a16="http://schemas.microsoft.com/office/drawing/2014/main" id="{53A1CD89-CF4B-D549-A1B0-EC1AA1FD6644}"/>
                  </a:ext>
                </a:extLst>
              </p:cNvPr>
              <p:cNvSpPr>
                <a:spLocks noGrp="1" noRot="1" noChangeAspect="1" noMove="1" noResize="1" noEditPoints="1" noAdjustHandles="1" noChangeArrowheads="1" noChangeShapeType="1" noTextEdit="1"/>
              </p:cNvSpPr>
              <p:nvPr>
                <p:ph idx="1"/>
              </p:nvPr>
            </p:nvSpPr>
            <p:spPr>
              <a:blipFill>
                <a:blip r:embed="rId3"/>
                <a:stretch>
                  <a:fillRect l="-1293" t="-1310"/>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EC865666-6270-4745-AADD-EAB182073C5A}"/>
              </a:ext>
            </a:extLst>
          </p:cNvPr>
          <p:cNvSpPr>
            <a:spLocks noGrp="1"/>
          </p:cNvSpPr>
          <p:nvPr>
            <p:ph type="ftr" sz="quarter" idx="10"/>
          </p:nvPr>
        </p:nvSpPr>
        <p:spPr/>
        <p:txBody>
          <a:bodyPr/>
          <a:lstStyle/>
          <a:p>
            <a:r>
              <a:rPr lang="fr-CH"/>
              <a:t>©2024, Karl Aberer, EPFL-IC, Laboratoire de systèmes d'informations répartis </a:t>
            </a:r>
            <a:endParaRPr lang="en-GB" dirty="0"/>
          </a:p>
        </p:txBody>
      </p:sp>
      <p:sp>
        <p:nvSpPr>
          <p:cNvPr id="5" name="Oval 4">
            <a:extLst>
              <a:ext uri="{FF2B5EF4-FFF2-40B4-BE49-F238E27FC236}">
                <a16:creationId xmlns:a16="http://schemas.microsoft.com/office/drawing/2014/main" id="{1EBA573A-70DD-1340-A92A-A594A6140FFD}"/>
              </a:ext>
            </a:extLst>
          </p:cNvPr>
          <p:cNvSpPr/>
          <p:nvPr/>
        </p:nvSpPr>
        <p:spPr bwMode="auto">
          <a:xfrm>
            <a:off x="3419351" y="4608884"/>
            <a:ext cx="576064" cy="576064"/>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2"/>
                </a:solidFill>
                <a:effectLst/>
                <a:latin typeface="Calibri" panose="020F0502020204030204" pitchFamily="34" charset="0"/>
                <a:cs typeface="Calibri" panose="020F0502020204030204" pitchFamily="34" charset="0"/>
              </a:rPr>
              <a:t>-</a:t>
            </a:r>
          </a:p>
        </p:txBody>
      </p:sp>
      <p:sp>
        <p:nvSpPr>
          <p:cNvPr id="6" name="Oval 5">
            <a:extLst>
              <a:ext uri="{FF2B5EF4-FFF2-40B4-BE49-F238E27FC236}">
                <a16:creationId xmlns:a16="http://schemas.microsoft.com/office/drawing/2014/main" id="{315DDCE9-3E89-DC43-9EDE-A66B9E066594}"/>
              </a:ext>
            </a:extLst>
          </p:cNvPr>
          <p:cNvSpPr/>
          <p:nvPr/>
        </p:nvSpPr>
        <p:spPr bwMode="auto">
          <a:xfrm>
            <a:off x="4283447" y="5617153"/>
            <a:ext cx="576064" cy="576064"/>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2"/>
                </a:solidFill>
                <a:effectLst/>
                <a:latin typeface="Calibri" panose="020F0502020204030204" pitchFamily="34" charset="0"/>
                <a:cs typeface="Calibri" panose="020F0502020204030204" pitchFamily="34" charset="0"/>
              </a:rPr>
              <a:t>u</a:t>
            </a:r>
          </a:p>
        </p:txBody>
      </p:sp>
      <p:sp>
        <p:nvSpPr>
          <p:cNvPr id="7" name="Oval 6">
            <a:extLst>
              <a:ext uri="{FF2B5EF4-FFF2-40B4-BE49-F238E27FC236}">
                <a16:creationId xmlns:a16="http://schemas.microsoft.com/office/drawing/2014/main" id="{0DF9C5AA-5D7E-7F45-9289-96458F1D778A}"/>
              </a:ext>
            </a:extLst>
          </p:cNvPr>
          <p:cNvSpPr/>
          <p:nvPr/>
        </p:nvSpPr>
        <p:spPr bwMode="auto">
          <a:xfrm>
            <a:off x="1473884" y="4524521"/>
            <a:ext cx="576064" cy="576064"/>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2"/>
                </a:solidFill>
                <a:effectLst/>
                <a:latin typeface="Calibri" panose="020F0502020204030204" pitchFamily="34" charset="0"/>
                <a:cs typeface="Calibri" panose="020F0502020204030204" pitchFamily="34" charset="0"/>
              </a:rPr>
              <a:t>+</a:t>
            </a:r>
          </a:p>
        </p:txBody>
      </p:sp>
      <p:sp>
        <p:nvSpPr>
          <p:cNvPr id="8" name="Oval 7">
            <a:extLst>
              <a:ext uri="{FF2B5EF4-FFF2-40B4-BE49-F238E27FC236}">
                <a16:creationId xmlns:a16="http://schemas.microsoft.com/office/drawing/2014/main" id="{15542297-3D2E-1A43-88CE-4096B7B29D49}"/>
              </a:ext>
            </a:extLst>
          </p:cNvPr>
          <p:cNvSpPr/>
          <p:nvPr/>
        </p:nvSpPr>
        <p:spPr bwMode="auto">
          <a:xfrm>
            <a:off x="2411239" y="6374854"/>
            <a:ext cx="576064" cy="576064"/>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2"/>
                </a:solidFill>
                <a:effectLst/>
                <a:latin typeface="Calibri" panose="020F0502020204030204" pitchFamily="34" charset="0"/>
                <a:cs typeface="Calibri" panose="020F0502020204030204" pitchFamily="34" charset="0"/>
              </a:rPr>
              <a:t>-</a:t>
            </a:r>
          </a:p>
        </p:txBody>
      </p:sp>
      <p:sp>
        <p:nvSpPr>
          <p:cNvPr id="9" name="Oval 8">
            <a:extLst>
              <a:ext uri="{FF2B5EF4-FFF2-40B4-BE49-F238E27FC236}">
                <a16:creationId xmlns:a16="http://schemas.microsoft.com/office/drawing/2014/main" id="{8A4B49DB-7867-464D-B0A4-84852654DC2A}"/>
              </a:ext>
            </a:extLst>
          </p:cNvPr>
          <p:cNvSpPr/>
          <p:nvPr/>
        </p:nvSpPr>
        <p:spPr bwMode="auto">
          <a:xfrm>
            <a:off x="5795615" y="6390818"/>
            <a:ext cx="576064" cy="576064"/>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2"/>
                </a:solidFill>
                <a:effectLst/>
                <a:latin typeface="Calibri" panose="020F0502020204030204" pitchFamily="34" charset="0"/>
                <a:cs typeface="Calibri" panose="020F0502020204030204" pitchFamily="34" charset="0"/>
              </a:rPr>
              <a:t>+</a:t>
            </a:r>
          </a:p>
        </p:txBody>
      </p:sp>
      <p:sp>
        <p:nvSpPr>
          <p:cNvPr id="10" name="Oval 9">
            <a:extLst>
              <a:ext uri="{FF2B5EF4-FFF2-40B4-BE49-F238E27FC236}">
                <a16:creationId xmlns:a16="http://schemas.microsoft.com/office/drawing/2014/main" id="{BB13F728-888D-BE46-BD1F-1FD46692DB83}"/>
              </a:ext>
            </a:extLst>
          </p:cNvPr>
          <p:cNvSpPr/>
          <p:nvPr/>
        </p:nvSpPr>
        <p:spPr bwMode="auto">
          <a:xfrm>
            <a:off x="5795615" y="4465025"/>
            <a:ext cx="576064" cy="576064"/>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2"/>
                </a:solidFill>
                <a:effectLst/>
                <a:latin typeface="Calibri" panose="020F0502020204030204" pitchFamily="34" charset="0"/>
                <a:cs typeface="Calibri" panose="020F0502020204030204" pitchFamily="34" charset="0"/>
              </a:rPr>
              <a:t>-</a:t>
            </a:r>
          </a:p>
        </p:txBody>
      </p:sp>
      <p:sp>
        <p:nvSpPr>
          <p:cNvPr id="11" name="Oval 10">
            <a:extLst>
              <a:ext uri="{FF2B5EF4-FFF2-40B4-BE49-F238E27FC236}">
                <a16:creationId xmlns:a16="http://schemas.microsoft.com/office/drawing/2014/main" id="{2C393B06-C709-D64A-85D7-B6E22DC36A4D}"/>
              </a:ext>
            </a:extLst>
          </p:cNvPr>
          <p:cNvSpPr/>
          <p:nvPr/>
        </p:nvSpPr>
        <p:spPr bwMode="auto">
          <a:xfrm>
            <a:off x="7653413" y="5048961"/>
            <a:ext cx="576064" cy="576064"/>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2"/>
                </a:solidFill>
                <a:effectLst/>
                <a:latin typeface="Calibri" panose="020F0502020204030204" pitchFamily="34" charset="0"/>
                <a:cs typeface="Calibri" panose="020F0502020204030204" pitchFamily="34" charset="0"/>
              </a:rPr>
              <a:t>+</a:t>
            </a:r>
          </a:p>
        </p:txBody>
      </p:sp>
      <p:cxnSp>
        <p:nvCxnSpPr>
          <p:cNvPr id="13" name="Straight Connector 12">
            <a:extLst>
              <a:ext uri="{FF2B5EF4-FFF2-40B4-BE49-F238E27FC236}">
                <a16:creationId xmlns:a16="http://schemas.microsoft.com/office/drawing/2014/main" id="{D68F6F89-88B8-714C-B2E7-75890238C6BA}"/>
              </a:ext>
            </a:extLst>
          </p:cNvPr>
          <p:cNvCxnSpPr>
            <a:cxnSpLocks/>
            <a:stCxn id="7" idx="6"/>
            <a:endCxn id="5" idx="2"/>
          </p:cNvCxnSpPr>
          <p:nvPr/>
        </p:nvCxnSpPr>
        <p:spPr bwMode="auto">
          <a:xfrm>
            <a:off x="2049948" y="4812553"/>
            <a:ext cx="1369403" cy="84363"/>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5" name="Straight Connector 14">
            <a:extLst>
              <a:ext uri="{FF2B5EF4-FFF2-40B4-BE49-F238E27FC236}">
                <a16:creationId xmlns:a16="http://schemas.microsoft.com/office/drawing/2014/main" id="{298EAF18-93D1-1E41-A79C-609FFCFC2376}"/>
              </a:ext>
            </a:extLst>
          </p:cNvPr>
          <p:cNvCxnSpPr>
            <a:cxnSpLocks/>
            <a:stCxn id="5" idx="5"/>
            <a:endCxn id="6" idx="1"/>
          </p:cNvCxnSpPr>
          <p:nvPr/>
        </p:nvCxnSpPr>
        <p:spPr bwMode="auto">
          <a:xfrm>
            <a:off x="3911052" y="5100585"/>
            <a:ext cx="456758" cy="600931"/>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8" name="Straight Connector 17">
            <a:extLst>
              <a:ext uri="{FF2B5EF4-FFF2-40B4-BE49-F238E27FC236}">
                <a16:creationId xmlns:a16="http://schemas.microsoft.com/office/drawing/2014/main" id="{E5DFB50C-17EB-114A-BB01-9CD6BC2D1B89}"/>
              </a:ext>
            </a:extLst>
          </p:cNvPr>
          <p:cNvCxnSpPr>
            <a:stCxn id="6" idx="7"/>
            <a:endCxn id="10" idx="3"/>
          </p:cNvCxnSpPr>
          <p:nvPr/>
        </p:nvCxnSpPr>
        <p:spPr bwMode="auto">
          <a:xfrm flipV="1">
            <a:off x="4775148" y="4956726"/>
            <a:ext cx="1104830" cy="74479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0" name="Straight Connector 19">
            <a:extLst>
              <a:ext uri="{FF2B5EF4-FFF2-40B4-BE49-F238E27FC236}">
                <a16:creationId xmlns:a16="http://schemas.microsoft.com/office/drawing/2014/main" id="{4A39BF0E-C3E9-7749-A437-F03F4905FF94}"/>
              </a:ext>
            </a:extLst>
          </p:cNvPr>
          <p:cNvCxnSpPr>
            <a:stCxn id="5" idx="6"/>
            <a:endCxn id="10" idx="2"/>
          </p:cNvCxnSpPr>
          <p:nvPr/>
        </p:nvCxnSpPr>
        <p:spPr bwMode="auto">
          <a:xfrm flipV="1">
            <a:off x="3995415" y="4753057"/>
            <a:ext cx="1800200" cy="143859"/>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2" name="Straight Connector 21">
            <a:extLst>
              <a:ext uri="{FF2B5EF4-FFF2-40B4-BE49-F238E27FC236}">
                <a16:creationId xmlns:a16="http://schemas.microsoft.com/office/drawing/2014/main" id="{BA0888B4-07F9-2F45-80BC-3D9B3C7DA969}"/>
              </a:ext>
            </a:extLst>
          </p:cNvPr>
          <p:cNvCxnSpPr>
            <a:stCxn id="8" idx="6"/>
            <a:endCxn id="6" idx="3"/>
          </p:cNvCxnSpPr>
          <p:nvPr/>
        </p:nvCxnSpPr>
        <p:spPr bwMode="auto">
          <a:xfrm flipV="1">
            <a:off x="2987303" y="6108854"/>
            <a:ext cx="1380507" cy="554032"/>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4" name="Straight Connector 23">
            <a:extLst>
              <a:ext uri="{FF2B5EF4-FFF2-40B4-BE49-F238E27FC236}">
                <a16:creationId xmlns:a16="http://schemas.microsoft.com/office/drawing/2014/main" id="{96CD6A10-2823-F34E-B729-5FF1153A1591}"/>
              </a:ext>
            </a:extLst>
          </p:cNvPr>
          <p:cNvCxnSpPr>
            <a:stCxn id="6" idx="5"/>
            <a:endCxn id="9" idx="1"/>
          </p:cNvCxnSpPr>
          <p:nvPr/>
        </p:nvCxnSpPr>
        <p:spPr bwMode="auto">
          <a:xfrm>
            <a:off x="4775148" y="6108854"/>
            <a:ext cx="1104830" cy="366327"/>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6" name="Straight Connector 25">
            <a:extLst>
              <a:ext uri="{FF2B5EF4-FFF2-40B4-BE49-F238E27FC236}">
                <a16:creationId xmlns:a16="http://schemas.microsoft.com/office/drawing/2014/main" id="{DC60C607-B210-C84E-9E38-4DB5470AEA63}"/>
              </a:ext>
            </a:extLst>
          </p:cNvPr>
          <p:cNvCxnSpPr>
            <a:stCxn id="9" idx="7"/>
            <a:endCxn id="11" idx="3"/>
          </p:cNvCxnSpPr>
          <p:nvPr/>
        </p:nvCxnSpPr>
        <p:spPr bwMode="auto">
          <a:xfrm flipV="1">
            <a:off x="6287316" y="5540662"/>
            <a:ext cx="1450460" cy="934519"/>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8" name="Straight Connector 27">
            <a:extLst>
              <a:ext uri="{FF2B5EF4-FFF2-40B4-BE49-F238E27FC236}">
                <a16:creationId xmlns:a16="http://schemas.microsoft.com/office/drawing/2014/main" id="{D8636941-8EBE-764D-97FD-4A17FAB75671}"/>
              </a:ext>
            </a:extLst>
          </p:cNvPr>
          <p:cNvCxnSpPr>
            <a:endCxn id="11" idx="2"/>
          </p:cNvCxnSpPr>
          <p:nvPr/>
        </p:nvCxnSpPr>
        <p:spPr bwMode="auto">
          <a:xfrm>
            <a:off x="6371679" y="4753057"/>
            <a:ext cx="1281734" cy="583936"/>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29" name="TextBox 28">
            <a:extLst>
              <a:ext uri="{FF2B5EF4-FFF2-40B4-BE49-F238E27FC236}">
                <a16:creationId xmlns:a16="http://schemas.microsoft.com/office/drawing/2014/main" id="{ECBA9955-69FF-A24D-9D4B-AA9963005289}"/>
              </a:ext>
            </a:extLst>
          </p:cNvPr>
          <p:cNvSpPr txBox="1"/>
          <p:nvPr/>
        </p:nvSpPr>
        <p:spPr>
          <a:xfrm>
            <a:off x="7528861" y="6108854"/>
            <a:ext cx="1739579" cy="461665"/>
          </a:xfrm>
          <a:prstGeom prst="rect">
            <a:avLst/>
          </a:prstGeom>
          <a:noFill/>
        </p:spPr>
        <p:txBody>
          <a:bodyPr wrap="none" rtlCol="0">
            <a:spAutoFit/>
          </a:bodyPr>
          <a:lstStyle/>
          <a:p>
            <a:r>
              <a:rPr lang="en-US" sz="2400" dirty="0">
                <a:latin typeface="Calibri" panose="020F0502020204030204" pitchFamily="34" charset="0"/>
                <a:cs typeface="Calibri" panose="020F0502020204030204" pitchFamily="34" charset="0"/>
              </a:rPr>
              <a:t>Labels +, -, u</a:t>
            </a:r>
          </a:p>
        </p:txBody>
      </p:sp>
    </p:spTree>
    <p:extLst>
      <p:ext uri="{BB962C8B-B14F-4D97-AF65-F5344CB8AC3E}">
        <p14:creationId xmlns:p14="http://schemas.microsoft.com/office/powerpoint/2010/main" val="35045767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8811F8-6B87-FB47-B9A9-706136C5297D}"/>
              </a:ext>
            </a:extLst>
          </p:cNvPr>
          <p:cNvSpPr>
            <a:spLocks noGrp="1"/>
          </p:cNvSpPr>
          <p:nvPr>
            <p:ph type="title"/>
          </p:nvPr>
        </p:nvSpPr>
        <p:spPr/>
        <p:txBody>
          <a:bodyPr/>
          <a:lstStyle/>
          <a:p>
            <a:r>
              <a:rPr lang="en-US"/>
              <a:t>Knowledge Inference</a:t>
            </a:r>
          </a:p>
        </p:txBody>
      </p:sp>
      <p:sp>
        <p:nvSpPr>
          <p:cNvPr id="4" name="Footer Placeholder 3">
            <a:extLst>
              <a:ext uri="{FF2B5EF4-FFF2-40B4-BE49-F238E27FC236}">
                <a16:creationId xmlns:a16="http://schemas.microsoft.com/office/drawing/2014/main" id="{D0960363-3C9B-924D-8EA0-0F592920491A}"/>
              </a:ext>
            </a:extLst>
          </p:cNvPr>
          <p:cNvSpPr>
            <a:spLocks noGrp="1"/>
          </p:cNvSpPr>
          <p:nvPr>
            <p:ph type="ftr" sz="quarter" idx="10"/>
          </p:nvPr>
        </p:nvSpPr>
        <p:spPr/>
        <p:txBody>
          <a:bodyPr/>
          <a:lstStyle/>
          <a:p>
            <a:r>
              <a:rPr lang="fr-CH"/>
              <a:t>©2024, Karl Aberer, EPFL-IC, Laboratoire de systèmes d'informations répartis </a:t>
            </a:r>
            <a:endParaRPr lang="en-GB" dirty="0"/>
          </a:p>
        </p:txBody>
      </p:sp>
      <p:pic>
        <p:nvPicPr>
          <p:cNvPr id="5" name="Picture 4">
            <a:extLst>
              <a:ext uri="{FF2B5EF4-FFF2-40B4-BE49-F238E27FC236}">
                <a16:creationId xmlns:a16="http://schemas.microsoft.com/office/drawing/2014/main" id="{8B50F680-3263-C845-AEC2-D7C64897B6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9682" y="3313531"/>
            <a:ext cx="2592288" cy="2639766"/>
          </a:xfrm>
          <a:prstGeom prst="rect">
            <a:avLst/>
          </a:prstGeom>
        </p:spPr>
      </p:pic>
      <p:pic>
        <p:nvPicPr>
          <p:cNvPr id="6" name="Picture 5">
            <a:extLst>
              <a:ext uri="{FF2B5EF4-FFF2-40B4-BE49-F238E27FC236}">
                <a16:creationId xmlns:a16="http://schemas.microsoft.com/office/drawing/2014/main" id="{1A7498DA-2BD0-B242-8F4A-AA40AF4D67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1465" y="3861529"/>
            <a:ext cx="2592288" cy="2639766"/>
          </a:xfrm>
          <a:prstGeom prst="rect">
            <a:avLst/>
          </a:prstGeom>
        </p:spPr>
      </p:pic>
      <p:pic>
        <p:nvPicPr>
          <p:cNvPr id="7" name="Picture 6">
            <a:extLst>
              <a:ext uri="{FF2B5EF4-FFF2-40B4-BE49-F238E27FC236}">
                <a16:creationId xmlns:a16="http://schemas.microsoft.com/office/drawing/2014/main" id="{92B547F0-8992-ED44-9F12-166967BBEF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3247" y="4633414"/>
            <a:ext cx="2592288" cy="2639766"/>
          </a:xfrm>
          <a:prstGeom prst="rect">
            <a:avLst/>
          </a:prstGeom>
        </p:spPr>
      </p:pic>
      <p:pic>
        <p:nvPicPr>
          <p:cNvPr id="8" name="Picture 7">
            <a:extLst>
              <a:ext uri="{FF2B5EF4-FFF2-40B4-BE49-F238E27FC236}">
                <a16:creationId xmlns:a16="http://schemas.microsoft.com/office/drawing/2014/main" id="{5A2907ED-0E6C-9043-818D-9F6EE990B9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03727" y="3220408"/>
            <a:ext cx="3941649" cy="4013841"/>
          </a:xfrm>
          <a:prstGeom prst="rect">
            <a:avLst/>
          </a:prstGeom>
        </p:spPr>
      </p:pic>
      <p:sp>
        <p:nvSpPr>
          <p:cNvPr id="9" name="Right Arrow 8">
            <a:extLst>
              <a:ext uri="{FF2B5EF4-FFF2-40B4-BE49-F238E27FC236}">
                <a16:creationId xmlns:a16="http://schemas.microsoft.com/office/drawing/2014/main" id="{00E1FF3C-11BD-C840-819B-DECF01BAA268}"/>
              </a:ext>
            </a:extLst>
          </p:cNvPr>
          <p:cNvSpPr/>
          <p:nvPr/>
        </p:nvSpPr>
        <p:spPr bwMode="auto">
          <a:xfrm>
            <a:off x="4499471" y="4751059"/>
            <a:ext cx="1872208" cy="720080"/>
          </a:xfrm>
          <a:prstGeom prst="rightArrow">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2"/>
              </a:solidFill>
              <a:effectLst/>
              <a:latin typeface="Tempus Sans ITC" pitchFamily="82" charset="0"/>
            </a:endParaRPr>
          </a:p>
        </p:txBody>
      </p:sp>
      <p:sp>
        <p:nvSpPr>
          <p:cNvPr id="10" name="Rectangle 9">
            <a:extLst>
              <a:ext uri="{FF2B5EF4-FFF2-40B4-BE49-F238E27FC236}">
                <a16:creationId xmlns:a16="http://schemas.microsoft.com/office/drawing/2014/main" id="{FA2DF873-12F2-5D4A-811F-A0023B2B2715}"/>
              </a:ext>
            </a:extLst>
          </p:cNvPr>
          <p:cNvSpPr/>
          <p:nvPr/>
        </p:nvSpPr>
        <p:spPr>
          <a:xfrm>
            <a:off x="2012842" y="1794210"/>
            <a:ext cx="7495385" cy="1323439"/>
          </a:xfrm>
          <a:prstGeom prst="rect">
            <a:avLst/>
          </a:prstGeom>
        </p:spPr>
        <p:txBody>
          <a:bodyPr wrap="none">
            <a:spAutoFit/>
          </a:bodyPr>
          <a:lstStyle/>
          <a:p>
            <a:r>
              <a:rPr lang="en-US" sz="4000" dirty="0">
                <a:latin typeface="Calibri" panose="020F0502020204030204" pitchFamily="34" charset="0"/>
                <a:cs typeface="Calibri" panose="020F0502020204030204" pitchFamily="34" charset="0"/>
              </a:rPr>
              <a:t>From available knowledge to more </a:t>
            </a:r>
            <a:br>
              <a:rPr lang="en-US" sz="4000" dirty="0">
                <a:latin typeface="Calibri" panose="020F0502020204030204" pitchFamily="34" charset="0"/>
                <a:cs typeface="Calibri" panose="020F0502020204030204" pitchFamily="34" charset="0"/>
              </a:rPr>
            </a:br>
            <a:r>
              <a:rPr lang="en-US" sz="4000" dirty="0">
                <a:latin typeface="Calibri" panose="020F0502020204030204" pitchFamily="34" charset="0"/>
                <a:cs typeface="Calibri" panose="020F0502020204030204" pitchFamily="34" charset="0"/>
              </a:rPr>
              <a:t>complete and precise knowledge</a:t>
            </a:r>
          </a:p>
        </p:txBody>
      </p:sp>
    </p:spTree>
    <p:extLst>
      <p:ext uri="{BB962C8B-B14F-4D97-AF65-F5344CB8AC3E}">
        <p14:creationId xmlns:p14="http://schemas.microsoft.com/office/powerpoint/2010/main" val="7096602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1B1810-641B-F245-82D7-2E0A83F6CA29}"/>
              </a:ext>
            </a:extLst>
          </p:cNvPr>
          <p:cNvSpPr>
            <a:spLocks noGrp="1"/>
          </p:cNvSpPr>
          <p:nvPr>
            <p:ph type="title"/>
          </p:nvPr>
        </p:nvSpPr>
        <p:spPr/>
        <p:txBody>
          <a:bodyPr/>
          <a:lstStyle/>
          <a:p>
            <a:r>
              <a:rPr lang="en-US" dirty="0"/>
              <a:t>Optimization Objective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52CF8AB-DD78-284D-B04C-B5BB8B96B8F1}"/>
                  </a:ext>
                </a:extLst>
              </p:cNvPr>
              <p:cNvSpPr>
                <a:spLocks noGrp="1"/>
              </p:cNvSpPr>
              <p:nvPr>
                <p:ph idx="1"/>
              </p:nvPr>
            </p:nvSpPr>
            <p:spPr/>
            <p:txBody>
              <a:bodyPr/>
              <a:lstStyle/>
              <a:p>
                <a:pPr>
                  <a:spcBef>
                    <a:spcPts val="0"/>
                  </a:spcBef>
                </a:pPr>
                <a:r>
                  <a:rPr lang="en-US" sz="3600" dirty="0"/>
                  <a:t>Objective</a:t>
                </a:r>
              </a:p>
              <a:p>
                <a:pPr marL="457200" indent="-457200">
                  <a:spcBef>
                    <a:spcPts val="0"/>
                  </a:spcBef>
                  <a:buFont typeface="Arial" panose="020B0604020202020204" pitchFamily="34" charset="0"/>
                  <a:buChar char="•"/>
                </a:pPr>
                <a:r>
                  <a:rPr lang="en-US" sz="3600" dirty="0"/>
                  <a:t>Determine for a vertex </a:t>
                </a:r>
                <a14:m>
                  <m:oMath xmlns:m="http://schemas.openxmlformats.org/officeDocument/2006/math">
                    <m:r>
                      <a:rPr lang="fr-CH" sz="3600" i="1">
                        <a:latin typeface="Cambria Math" panose="02040503050406030204" pitchFamily="18" charset="0"/>
                      </a:rPr>
                      <m:t>𝑣</m:t>
                    </m:r>
                  </m:oMath>
                </a14:m>
                <a:r>
                  <a:rPr lang="en-US" sz="3600" dirty="0"/>
                  <a:t> a label vector </a:t>
                </a:r>
                <a14:m>
                  <m:oMath xmlns:m="http://schemas.openxmlformats.org/officeDocument/2006/math">
                    <m:sSub>
                      <m:sSubPr>
                        <m:ctrlPr>
                          <a:rPr lang="en-US" sz="3600" i="1">
                            <a:latin typeface="Cambria Math" panose="02040503050406030204" pitchFamily="18" charset="0"/>
                          </a:rPr>
                        </m:ctrlPr>
                      </m:sSubPr>
                      <m:e>
                        <m:r>
                          <a:rPr lang="fr-CH" sz="3600" b="1" i="1">
                            <a:latin typeface="Cambria Math" panose="02040503050406030204" pitchFamily="18" charset="0"/>
                          </a:rPr>
                          <m:t>𝒍</m:t>
                        </m:r>
                      </m:e>
                      <m:sub>
                        <m:r>
                          <a:rPr lang="fr-CH" sz="3600" i="1">
                            <a:latin typeface="Cambria Math" panose="02040503050406030204" pitchFamily="18" charset="0"/>
                          </a:rPr>
                          <m:t>𝑖𝑛𝑓𝑒𝑟𝑟𝑒𝑑</m:t>
                        </m:r>
                      </m:sub>
                    </m:sSub>
                    <m:d>
                      <m:dPr>
                        <m:ctrlPr>
                          <a:rPr lang="fr-CH" sz="3600" i="1">
                            <a:latin typeface="Cambria Math" panose="02040503050406030204" pitchFamily="18" charset="0"/>
                          </a:rPr>
                        </m:ctrlPr>
                      </m:dPr>
                      <m:e>
                        <m:r>
                          <a:rPr lang="fr-CH" sz="3600" i="1">
                            <a:latin typeface="Cambria Math" panose="02040503050406030204" pitchFamily="18" charset="0"/>
                          </a:rPr>
                          <m:t>𝑣</m:t>
                        </m:r>
                      </m:e>
                    </m:d>
                  </m:oMath>
                </a14:m>
                <a:r>
                  <a:rPr lang="en-US" sz="3600" dirty="0"/>
                  <a:t> </a:t>
                </a:r>
                <a:br>
                  <a:rPr lang="en-US" sz="3600" dirty="0"/>
                </a:br>
                <a:r>
                  <a:rPr lang="en-US" sz="3600" dirty="0"/>
                  <a:t>of size </a:t>
                </a:r>
                <a14:m>
                  <m:oMath xmlns:m="http://schemas.openxmlformats.org/officeDocument/2006/math">
                    <m:r>
                      <a:rPr lang="fr-CH" sz="3600" i="1">
                        <a:latin typeface="Cambria Math" panose="02040503050406030204" pitchFamily="18" charset="0"/>
                      </a:rPr>
                      <m:t>𝑛</m:t>
                    </m:r>
                    <m:r>
                      <a:rPr lang="fr-CH" sz="3600" i="1">
                        <a:latin typeface="Cambria Math" panose="02040503050406030204" pitchFamily="18" charset="0"/>
                      </a:rPr>
                      <m:t>+1</m:t>
                    </m:r>
                  </m:oMath>
                </a14:m>
                <a:endParaRPr lang="en-US" sz="3600" dirty="0"/>
              </a:p>
              <a:p>
                <a:pPr marL="457200" indent="-457200">
                  <a:spcBef>
                    <a:spcPts val="0"/>
                  </a:spcBef>
                  <a:buFont typeface="Arial" panose="020B0604020202020204" pitchFamily="34" charset="0"/>
                  <a:buChar char="•"/>
                </a:pPr>
                <a14:m>
                  <m:oMath xmlns:m="http://schemas.openxmlformats.org/officeDocument/2006/math">
                    <m:sSub>
                      <m:sSubPr>
                        <m:ctrlPr>
                          <a:rPr lang="en-US" sz="3600" i="1">
                            <a:latin typeface="Cambria Math" panose="02040503050406030204" pitchFamily="18" charset="0"/>
                          </a:rPr>
                        </m:ctrlPr>
                      </m:sSubPr>
                      <m:e>
                        <m:r>
                          <a:rPr lang="fr-CH" sz="3600" b="1" i="1">
                            <a:latin typeface="Cambria Math" panose="02040503050406030204" pitchFamily="18" charset="0"/>
                          </a:rPr>
                          <m:t>𝒍</m:t>
                        </m:r>
                      </m:e>
                      <m:sub>
                        <m:r>
                          <a:rPr lang="fr-CH" sz="3600" i="1">
                            <a:latin typeface="Cambria Math" panose="02040503050406030204" pitchFamily="18" charset="0"/>
                          </a:rPr>
                          <m:t>𝑖𝑛𝑓𝑒𝑟𝑟𝑒𝑑</m:t>
                        </m:r>
                      </m:sub>
                    </m:sSub>
                    <m:d>
                      <m:dPr>
                        <m:ctrlPr>
                          <a:rPr lang="fr-CH" sz="3600" i="1">
                            <a:latin typeface="Cambria Math" panose="02040503050406030204" pitchFamily="18" charset="0"/>
                          </a:rPr>
                        </m:ctrlPr>
                      </m:dPr>
                      <m:e>
                        <m:r>
                          <a:rPr lang="fr-CH" sz="3600" i="1">
                            <a:latin typeface="Cambria Math" panose="02040503050406030204" pitchFamily="18" charset="0"/>
                          </a:rPr>
                          <m:t>𝑣</m:t>
                        </m:r>
                      </m:e>
                    </m:d>
                  </m:oMath>
                </a14:m>
                <a:r>
                  <a:rPr lang="en-US" sz="3600" dirty="0"/>
                  <a:t> assigns a label probability</a:t>
                </a:r>
              </a:p>
              <a:p>
                <a:endParaRPr lang="en-US" dirty="0"/>
              </a:p>
            </p:txBody>
          </p:sp>
        </mc:Choice>
        <mc:Fallback xmlns="">
          <p:sp>
            <p:nvSpPr>
              <p:cNvPr id="3" name="Content Placeholder 2">
                <a:extLst>
                  <a:ext uri="{FF2B5EF4-FFF2-40B4-BE49-F238E27FC236}">
                    <a16:creationId xmlns:a16="http://schemas.microsoft.com/office/drawing/2014/main" id="{352CF8AB-DD78-284D-B04C-B5BB8B96B8F1}"/>
                  </a:ext>
                </a:extLst>
              </p:cNvPr>
              <p:cNvSpPr>
                <a:spLocks noGrp="1" noRot="1" noChangeAspect="1" noMove="1" noResize="1" noEditPoints="1" noAdjustHandles="1" noChangeArrowheads="1" noChangeShapeType="1" noTextEdit="1"/>
              </p:cNvSpPr>
              <p:nvPr>
                <p:ph idx="1"/>
              </p:nvPr>
            </p:nvSpPr>
            <p:spPr>
              <a:blipFill>
                <a:blip r:embed="rId3"/>
                <a:stretch>
                  <a:fillRect l="-1410" t="-1310"/>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57798643-C239-4B49-9BAF-A9FBB86440AE}"/>
              </a:ext>
            </a:extLst>
          </p:cNvPr>
          <p:cNvSpPr>
            <a:spLocks noGrp="1"/>
          </p:cNvSpPr>
          <p:nvPr>
            <p:ph type="ftr" sz="quarter" idx="10"/>
          </p:nvPr>
        </p:nvSpPr>
        <p:spPr/>
        <p:txBody>
          <a:bodyPr/>
          <a:lstStyle/>
          <a:p>
            <a:r>
              <a:rPr lang="fr-CH"/>
              <a:t>©2024, Karl Aberer, EPFL-IC, Laboratoire de systèmes d'informations répartis </a:t>
            </a:r>
            <a:endParaRPr lang="en-GB" dirty="0"/>
          </a:p>
        </p:txBody>
      </p:sp>
      <p:sp>
        <p:nvSpPr>
          <p:cNvPr id="5" name="Oval 4">
            <a:extLst>
              <a:ext uri="{FF2B5EF4-FFF2-40B4-BE49-F238E27FC236}">
                <a16:creationId xmlns:a16="http://schemas.microsoft.com/office/drawing/2014/main" id="{701E0453-6713-1446-B0E1-D9C8DAC33591}"/>
              </a:ext>
            </a:extLst>
          </p:cNvPr>
          <p:cNvSpPr/>
          <p:nvPr/>
        </p:nvSpPr>
        <p:spPr bwMode="auto">
          <a:xfrm>
            <a:off x="3419351" y="4608884"/>
            <a:ext cx="576064" cy="576064"/>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2"/>
                </a:solidFill>
                <a:effectLst/>
                <a:latin typeface="Calibri" panose="020F0502020204030204" pitchFamily="34" charset="0"/>
                <a:cs typeface="Calibri" panose="020F0502020204030204" pitchFamily="34" charset="0"/>
              </a:rPr>
              <a:t>-</a:t>
            </a:r>
          </a:p>
        </p:txBody>
      </p:sp>
      <p:sp>
        <p:nvSpPr>
          <p:cNvPr id="6" name="Oval 5">
            <a:extLst>
              <a:ext uri="{FF2B5EF4-FFF2-40B4-BE49-F238E27FC236}">
                <a16:creationId xmlns:a16="http://schemas.microsoft.com/office/drawing/2014/main" id="{63EBEF56-CCAE-F34E-8164-6B82E4C24B5C}"/>
              </a:ext>
            </a:extLst>
          </p:cNvPr>
          <p:cNvSpPr/>
          <p:nvPr/>
        </p:nvSpPr>
        <p:spPr bwMode="auto">
          <a:xfrm>
            <a:off x="4283447" y="5617153"/>
            <a:ext cx="576064" cy="576064"/>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2"/>
                </a:solidFill>
                <a:effectLst/>
                <a:latin typeface="Calibri" panose="020F0502020204030204" pitchFamily="34" charset="0"/>
                <a:cs typeface="Calibri" panose="020F0502020204030204" pitchFamily="34" charset="0"/>
              </a:rPr>
              <a:t>u</a:t>
            </a:r>
          </a:p>
        </p:txBody>
      </p:sp>
      <p:sp>
        <p:nvSpPr>
          <p:cNvPr id="7" name="Oval 6">
            <a:extLst>
              <a:ext uri="{FF2B5EF4-FFF2-40B4-BE49-F238E27FC236}">
                <a16:creationId xmlns:a16="http://schemas.microsoft.com/office/drawing/2014/main" id="{C754B0AC-F1E4-8D48-AC1B-835FBD5EEF8E}"/>
              </a:ext>
            </a:extLst>
          </p:cNvPr>
          <p:cNvSpPr/>
          <p:nvPr/>
        </p:nvSpPr>
        <p:spPr bwMode="auto">
          <a:xfrm>
            <a:off x="1473884" y="4524521"/>
            <a:ext cx="576064" cy="576064"/>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2"/>
                </a:solidFill>
                <a:effectLst/>
                <a:latin typeface="Calibri" panose="020F0502020204030204" pitchFamily="34" charset="0"/>
                <a:cs typeface="Calibri" panose="020F0502020204030204" pitchFamily="34" charset="0"/>
              </a:rPr>
              <a:t>+</a:t>
            </a:r>
          </a:p>
        </p:txBody>
      </p:sp>
      <p:sp>
        <p:nvSpPr>
          <p:cNvPr id="8" name="Oval 7">
            <a:extLst>
              <a:ext uri="{FF2B5EF4-FFF2-40B4-BE49-F238E27FC236}">
                <a16:creationId xmlns:a16="http://schemas.microsoft.com/office/drawing/2014/main" id="{2A9900E1-FFBA-AB4C-AF00-17B662380999}"/>
              </a:ext>
            </a:extLst>
          </p:cNvPr>
          <p:cNvSpPr/>
          <p:nvPr/>
        </p:nvSpPr>
        <p:spPr bwMode="auto">
          <a:xfrm>
            <a:off x="2411239" y="6374854"/>
            <a:ext cx="576064" cy="576064"/>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2"/>
                </a:solidFill>
                <a:effectLst/>
                <a:latin typeface="Calibri" panose="020F0502020204030204" pitchFamily="34" charset="0"/>
                <a:cs typeface="Calibri" panose="020F0502020204030204" pitchFamily="34" charset="0"/>
              </a:rPr>
              <a:t>-</a:t>
            </a:r>
          </a:p>
        </p:txBody>
      </p:sp>
      <p:sp>
        <p:nvSpPr>
          <p:cNvPr id="9" name="Oval 8">
            <a:extLst>
              <a:ext uri="{FF2B5EF4-FFF2-40B4-BE49-F238E27FC236}">
                <a16:creationId xmlns:a16="http://schemas.microsoft.com/office/drawing/2014/main" id="{6ADB7D86-8DCC-E645-9F36-40336D3FB6D2}"/>
              </a:ext>
            </a:extLst>
          </p:cNvPr>
          <p:cNvSpPr/>
          <p:nvPr/>
        </p:nvSpPr>
        <p:spPr bwMode="auto">
          <a:xfrm>
            <a:off x="5795615" y="6390818"/>
            <a:ext cx="576064" cy="576064"/>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2"/>
                </a:solidFill>
                <a:effectLst/>
                <a:latin typeface="Calibri" panose="020F0502020204030204" pitchFamily="34" charset="0"/>
                <a:cs typeface="Calibri" panose="020F0502020204030204" pitchFamily="34" charset="0"/>
              </a:rPr>
              <a:t>+</a:t>
            </a:r>
          </a:p>
        </p:txBody>
      </p:sp>
      <p:sp>
        <p:nvSpPr>
          <p:cNvPr id="10" name="Oval 9">
            <a:extLst>
              <a:ext uri="{FF2B5EF4-FFF2-40B4-BE49-F238E27FC236}">
                <a16:creationId xmlns:a16="http://schemas.microsoft.com/office/drawing/2014/main" id="{9C68BF84-841F-044C-AB0A-FBDAFAA0556C}"/>
              </a:ext>
            </a:extLst>
          </p:cNvPr>
          <p:cNvSpPr/>
          <p:nvPr/>
        </p:nvSpPr>
        <p:spPr bwMode="auto">
          <a:xfrm>
            <a:off x="5795615" y="4465025"/>
            <a:ext cx="576064" cy="576064"/>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2"/>
                </a:solidFill>
                <a:effectLst/>
                <a:latin typeface="Calibri" panose="020F0502020204030204" pitchFamily="34" charset="0"/>
                <a:cs typeface="Calibri" panose="020F0502020204030204" pitchFamily="34" charset="0"/>
              </a:rPr>
              <a:t>-</a:t>
            </a:r>
          </a:p>
        </p:txBody>
      </p:sp>
      <p:sp>
        <p:nvSpPr>
          <p:cNvPr id="11" name="Oval 10">
            <a:extLst>
              <a:ext uri="{FF2B5EF4-FFF2-40B4-BE49-F238E27FC236}">
                <a16:creationId xmlns:a16="http://schemas.microsoft.com/office/drawing/2014/main" id="{FCACD957-A738-3045-B8A7-638F8F185CB2}"/>
              </a:ext>
            </a:extLst>
          </p:cNvPr>
          <p:cNvSpPr/>
          <p:nvPr/>
        </p:nvSpPr>
        <p:spPr bwMode="auto">
          <a:xfrm>
            <a:off x="7653413" y="5048961"/>
            <a:ext cx="576064" cy="576064"/>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2"/>
                </a:solidFill>
                <a:effectLst/>
                <a:latin typeface="Calibri" panose="020F0502020204030204" pitchFamily="34" charset="0"/>
                <a:cs typeface="Calibri" panose="020F0502020204030204" pitchFamily="34" charset="0"/>
              </a:rPr>
              <a:t>+</a:t>
            </a:r>
          </a:p>
        </p:txBody>
      </p:sp>
      <p:cxnSp>
        <p:nvCxnSpPr>
          <p:cNvPr id="12" name="Straight Connector 11">
            <a:extLst>
              <a:ext uri="{FF2B5EF4-FFF2-40B4-BE49-F238E27FC236}">
                <a16:creationId xmlns:a16="http://schemas.microsoft.com/office/drawing/2014/main" id="{5C47307A-D32B-2347-92F1-3DF95EE36F5B}"/>
              </a:ext>
            </a:extLst>
          </p:cNvPr>
          <p:cNvCxnSpPr>
            <a:cxnSpLocks/>
            <a:stCxn id="7" idx="6"/>
            <a:endCxn id="5" idx="2"/>
          </p:cNvCxnSpPr>
          <p:nvPr/>
        </p:nvCxnSpPr>
        <p:spPr bwMode="auto">
          <a:xfrm>
            <a:off x="2049948" y="4812553"/>
            <a:ext cx="1369403" cy="84363"/>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3" name="Straight Connector 12">
            <a:extLst>
              <a:ext uri="{FF2B5EF4-FFF2-40B4-BE49-F238E27FC236}">
                <a16:creationId xmlns:a16="http://schemas.microsoft.com/office/drawing/2014/main" id="{8C9EA570-6B6B-BE47-A96B-D8D079BEB1FE}"/>
              </a:ext>
            </a:extLst>
          </p:cNvPr>
          <p:cNvCxnSpPr>
            <a:cxnSpLocks/>
            <a:stCxn id="5" idx="5"/>
            <a:endCxn id="6" idx="1"/>
          </p:cNvCxnSpPr>
          <p:nvPr/>
        </p:nvCxnSpPr>
        <p:spPr bwMode="auto">
          <a:xfrm>
            <a:off x="3911052" y="5100585"/>
            <a:ext cx="456758" cy="600931"/>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4" name="Straight Connector 13">
            <a:extLst>
              <a:ext uri="{FF2B5EF4-FFF2-40B4-BE49-F238E27FC236}">
                <a16:creationId xmlns:a16="http://schemas.microsoft.com/office/drawing/2014/main" id="{3AB5FC86-E71F-324F-8F8A-4AAEE6B0DA83}"/>
              </a:ext>
            </a:extLst>
          </p:cNvPr>
          <p:cNvCxnSpPr>
            <a:stCxn id="6" idx="7"/>
            <a:endCxn id="10" idx="3"/>
          </p:cNvCxnSpPr>
          <p:nvPr/>
        </p:nvCxnSpPr>
        <p:spPr bwMode="auto">
          <a:xfrm flipV="1">
            <a:off x="4775148" y="4956726"/>
            <a:ext cx="1104830" cy="74479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5" name="Straight Connector 14">
            <a:extLst>
              <a:ext uri="{FF2B5EF4-FFF2-40B4-BE49-F238E27FC236}">
                <a16:creationId xmlns:a16="http://schemas.microsoft.com/office/drawing/2014/main" id="{CCDBBB88-D2C6-3140-A412-777328ED2564}"/>
              </a:ext>
            </a:extLst>
          </p:cNvPr>
          <p:cNvCxnSpPr>
            <a:stCxn id="5" idx="6"/>
            <a:endCxn id="10" idx="2"/>
          </p:cNvCxnSpPr>
          <p:nvPr/>
        </p:nvCxnSpPr>
        <p:spPr bwMode="auto">
          <a:xfrm flipV="1">
            <a:off x="3995415" y="4753057"/>
            <a:ext cx="1800200" cy="143859"/>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6" name="Straight Connector 15">
            <a:extLst>
              <a:ext uri="{FF2B5EF4-FFF2-40B4-BE49-F238E27FC236}">
                <a16:creationId xmlns:a16="http://schemas.microsoft.com/office/drawing/2014/main" id="{5293D19E-F687-AD4B-934B-223B5C74DD3A}"/>
              </a:ext>
            </a:extLst>
          </p:cNvPr>
          <p:cNvCxnSpPr>
            <a:stCxn id="8" idx="6"/>
            <a:endCxn id="6" idx="3"/>
          </p:cNvCxnSpPr>
          <p:nvPr/>
        </p:nvCxnSpPr>
        <p:spPr bwMode="auto">
          <a:xfrm flipV="1">
            <a:off x="2987303" y="6108854"/>
            <a:ext cx="1380507" cy="554032"/>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7" name="Straight Connector 16">
            <a:extLst>
              <a:ext uri="{FF2B5EF4-FFF2-40B4-BE49-F238E27FC236}">
                <a16:creationId xmlns:a16="http://schemas.microsoft.com/office/drawing/2014/main" id="{127A66AA-39E5-DB44-BD95-A723FD660509}"/>
              </a:ext>
            </a:extLst>
          </p:cNvPr>
          <p:cNvCxnSpPr>
            <a:stCxn id="6" idx="5"/>
            <a:endCxn id="9" idx="1"/>
          </p:cNvCxnSpPr>
          <p:nvPr/>
        </p:nvCxnSpPr>
        <p:spPr bwMode="auto">
          <a:xfrm>
            <a:off x="4775148" y="6108854"/>
            <a:ext cx="1104830" cy="366327"/>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8" name="Straight Connector 17">
            <a:extLst>
              <a:ext uri="{FF2B5EF4-FFF2-40B4-BE49-F238E27FC236}">
                <a16:creationId xmlns:a16="http://schemas.microsoft.com/office/drawing/2014/main" id="{B7447DF6-F971-844E-AF28-B682ABA657C6}"/>
              </a:ext>
            </a:extLst>
          </p:cNvPr>
          <p:cNvCxnSpPr>
            <a:stCxn id="9" idx="7"/>
            <a:endCxn id="11" idx="3"/>
          </p:cNvCxnSpPr>
          <p:nvPr/>
        </p:nvCxnSpPr>
        <p:spPr bwMode="auto">
          <a:xfrm flipV="1">
            <a:off x="6287316" y="5540662"/>
            <a:ext cx="1450460" cy="934519"/>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9" name="Straight Connector 18">
            <a:extLst>
              <a:ext uri="{FF2B5EF4-FFF2-40B4-BE49-F238E27FC236}">
                <a16:creationId xmlns:a16="http://schemas.microsoft.com/office/drawing/2014/main" id="{610B4536-D60B-2F4E-A6AE-5AE7F9A5AE1B}"/>
              </a:ext>
            </a:extLst>
          </p:cNvPr>
          <p:cNvCxnSpPr>
            <a:endCxn id="11" idx="2"/>
          </p:cNvCxnSpPr>
          <p:nvPr/>
        </p:nvCxnSpPr>
        <p:spPr bwMode="auto">
          <a:xfrm>
            <a:off x="6371679" y="4753057"/>
            <a:ext cx="1281734" cy="583936"/>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20" name="TextBox 19">
            <a:extLst>
              <a:ext uri="{FF2B5EF4-FFF2-40B4-BE49-F238E27FC236}">
                <a16:creationId xmlns:a16="http://schemas.microsoft.com/office/drawing/2014/main" id="{71FA7BB9-EC48-F54A-BC11-16809B865CCD}"/>
              </a:ext>
            </a:extLst>
          </p:cNvPr>
          <p:cNvSpPr txBox="1"/>
          <p:nvPr/>
        </p:nvSpPr>
        <p:spPr>
          <a:xfrm>
            <a:off x="7528861" y="6108854"/>
            <a:ext cx="1739579" cy="461665"/>
          </a:xfrm>
          <a:prstGeom prst="rect">
            <a:avLst/>
          </a:prstGeom>
          <a:noFill/>
        </p:spPr>
        <p:txBody>
          <a:bodyPr wrap="none" rtlCol="0">
            <a:spAutoFit/>
          </a:bodyPr>
          <a:lstStyle/>
          <a:p>
            <a:r>
              <a:rPr lang="en-US" sz="2400" dirty="0">
                <a:latin typeface="Calibri" panose="020F0502020204030204" pitchFamily="34" charset="0"/>
                <a:cs typeface="Calibri" panose="020F0502020204030204" pitchFamily="34" charset="0"/>
              </a:rPr>
              <a:t>Labels +, -, u</a:t>
            </a:r>
          </a:p>
        </p:txBody>
      </p:sp>
      <p:sp>
        <p:nvSpPr>
          <p:cNvPr id="21" name="TextBox 20">
            <a:extLst>
              <a:ext uri="{FF2B5EF4-FFF2-40B4-BE49-F238E27FC236}">
                <a16:creationId xmlns:a16="http://schemas.microsoft.com/office/drawing/2014/main" id="{8751017C-E107-7E48-9D24-F4DD7F913096}"/>
              </a:ext>
            </a:extLst>
          </p:cNvPr>
          <p:cNvSpPr txBox="1"/>
          <p:nvPr/>
        </p:nvSpPr>
        <p:spPr>
          <a:xfrm>
            <a:off x="1352188" y="4099521"/>
            <a:ext cx="819455" cy="323165"/>
          </a:xfrm>
          <a:prstGeom prst="rect">
            <a:avLst/>
          </a:prstGeom>
          <a:noFill/>
        </p:spPr>
        <p:txBody>
          <a:bodyPr wrap="none" rtlCol="0">
            <a:spAutoFit/>
          </a:bodyPr>
          <a:lstStyle/>
          <a:p>
            <a:r>
              <a:rPr lang="en-US" dirty="0">
                <a:latin typeface="Calibri" panose="020F0502020204030204" pitchFamily="34" charset="0"/>
                <a:cs typeface="Calibri" panose="020F0502020204030204" pitchFamily="34" charset="0"/>
              </a:rPr>
              <a:t>(1, 0 , 0)</a:t>
            </a:r>
          </a:p>
        </p:txBody>
      </p:sp>
      <p:sp>
        <p:nvSpPr>
          <p:cNvPr id="22" name="TextBox 21">
            <a:extLst>
              <a:ext uri="{FF2B5EF4-FFF2-40B4-BE49-F238E27FC236}">
                <a16:creationId xmlns:a16="http://schemas.microsoft.com/office/drawing/2014/main" id="{0A5CB1E6-BA60-664E-B01E-3DE8D64D00D4}"/>
              </a:ext>
            </a:extLst>
          </p:cNvPr>
          <p:cNvSpPr txBox="1"/>
          <p:nvPr/>
        </p:nvSpPr>
        <p:spPr>
          <a:xfrm>
            <a:off x="5673919" y="6975764"/>
            <a:ext cx="819455" cy="323165"/>
          </a:xfrm>
          <a:prstGeom prst="rect">
            <a:avLst/>
          </a:prstGeom>
          <a:noFill/>
        </p:spPr>
        <p:txBody>
          <a:bodyPr wrap="none" rtlCol="0">
            <a:spAutoFit/>
          </a:bodyPr>
          <a:lstStyle/>
          <a:p>
            <a:r>
              <a:rPr lang="en-US" dirty="0">
                <a:latin typeface="Calibri" panose="020F0502020204030204" pitchFamily="34" charset="0"/>
                <a:cs typeface="Calibri" panose="020F0502020204030204" pitchFamily="34" charset="0"/>
              </a:rPr>
              <a:t>(1, 0 , 0)</a:t>
            </a:r>
          </a:p>
        </p:txBody>
      </p:sp>
      <p:sp>
        <p:nvSpPr>
          <p:cNvPr id="23" name="TextBox 22">
            <a:extLst>
              <a:ext uri="{FF2B5EF4-FFF2-40B4-BE49-F238E27FC236}">
                <a16:creationId xmlns:a16="http://schemas.microsoft.com/office/drawing/2014/main" id="{59C7B099-192F-8C40-A8CE-D4F7CFA585A1}"/>
              </a:ext>
            </a:extLst>
          </p:cNvPr>
          <p:cNvSpPr txBox="1"/>
          <p:nvPr/>
        </p:nvSpPr>
        <p:spPr>
          <a:xfrm>
            <a:off x="7567597" y="4663403"/>
            <a:ext cx="819455" cy="323165"/>
          </a:xfrm>
          <a:prstGeom prst="rect">
            <a:avLst/>
          </a:prstGeom>
          <a:noFill/>
        </p:spPr>
        <p:txBody>
          <a:bodyPr wrap="none" rtlCol="0">
            <a:spAutoFit/>
          </a:bodyPr>
          <a:lstStyle/>
          <a:p>
            <a:r>
              <a:rPr lang="en-US" dirty="0">
                <a:latin typeface="Calibri" panose="020F0502020204030204" pitchFamily="34" charset="0"/>
                <a:cs typeface="Calibri" panose="020F0502020204030204" pitchFamily="34" charset="0"/>
              </a:rPr>
              <a:t>(1, 0 , 0)</a:t>
            </a:r>
          </a:p>
        </p:txBody>
      </p:sp>
      <p:sp>
        <p:nvSpPr>
          <p:cNvPr id="24" name="TextBox 23">
            <a:extLst>
              <a:ext uri="{FF2B5EF4-FFF2-40B4-BE49-F238E27FC236}">
                <a16:creationId xmlns:a16="http://schemas.microsoft.com/office/drawing/2014/main" id="{B0BE2655-4F04-294F-A59E-301C053A6A63}"/>
              </a:ext>
            </a:extLst>
          </p:cNvPr>
          <p:cNvSpPr txBox="1"/>
          <p:nvPr/>
        </p:nvSpPr>
        <p:spPr>
          <a:xfrm>
            <a:off x="3298440" y="4261103"/>
            <a:ext cx="819455" cy="323165"/>
          </a:xfrm>
          <a:prstGeom prst="rect">
            <a:avLst/>
          </a:prstGeom>
          <a:noFill/>
        </p:spPr>
        <p:txBody>
          <a:bodyPr wrap="none" rtlCol="0">
            <a:spAutoFit/>
          </a:bodyPr>
          <a:lstStyle/>
          <a:p>
            <a:r>
              <a:rPr lang="en-US" dirty="0">
                <a:latin typeface="Calibri" panose="020F0502020204030204" pitchFamily="34" charset="0"/>
                <a:cs typeface="Calibri" panose="020F0502020204030204" pitchFamily="34" charset="0"/>
              </a:rPr>
              <a:t>(0, 1 , 0)</a:t>
            </a:r>
          </a:p>
        </p:txBody>
      </p:sp>
      <p:sp>
        <p:nvSpPr>
          <p:cNvPr id="25" name="TextBox 24">
            <a:extLst>
              <a:ext uri="{FF2B5EF4-FFF2-40B4-BE49-F238E27FC236}">
                <a16:creationId xmlns:a16="http://schemas.microsoft.com/office/drawing/2014/main" id="{21912E3D-5552-5748-820D-DE521C8517AB}"/>
              </a:ext>
            </a:extLst>
          </p:cNvPr>
          <p:cNvSpPr txBox="1"/>
          <p:nvPr/>
        </p:nvSpPr>
        <p:spPr>
          <a:xfrm>
            <a:off x="2289543" y="6994503"/>
            <a:ext cx="819455" cy="323165"/>
          </a:xfrm>
          <a:prstGeom prst="rect">
            <a:avLst/>
          </a:prstGeom>
          <a:noFill/>
        </p:spPr>
        <p:txBody>
          <a:bodyPr wrap="none" rtlCol="0">
            <a:spAutoFit/>
          </a:bodyPr>
          <a:lstStyle/>
          <a:p>
            <a:r>
              <a:rPr lang="en-US" dirty="0">
                <a:latin typeface="Calibri" panose="020F0502020204030204" pitchFamily="34" charset="0"/>
                <a:cs typeface="Calibri" panose="020F0502020204030204" pitchFamily="34" charset="0"/>
              </a:rPr>
              <a:t>(0, 1 , 0)</a:t>
            </a:r>
          </a:p>
        </p:txBody>
      </p:sp>
      <p:sp>
        <p:nvSpPr>
          <p:cNvPr id="26" name="TextBox 25">
            <a:extLst>
              <a:ext uri="{FF2B5EF4-FFF2-40B4-BE49-F238E27FC236}">
                <a16:creationId xmlns:a16="http://schemas.microsoft.com/office/drawing/2014/main" id="{D0FD2A04-D2FD-0844-B146-5D9D63F4189A}"/>
              </a:ext>
            </a:extLst>
          </p:cNvPr>
          <p:cNvSpPr txBox="1"/>
          <p:nvPr/>
        </p:nvSpPr>
        <p:spPr>
          <a:xfrm>
            <a:off x="5673918" y="4144791"/>
            <a:ext cx="819455" cy="323165"/>
          </a:xfrm>
          <a:prstGeom prst="rect">
            <a:avLst/>
          </a:prstGeom>
          <a:noFill/>
        </p:spPr>
        <p:txBody>
          <a:bodyPr wrap="none" rtlCol="0">
            <a:spAutoFit/>
          </a:bodyPr>
          <a:lstStyle/>
          <a:p>
            <a:r>
              <a:rPr lang="en-US" dirty="0">
                <a:latin typeface="Calibri" panose="020F0502020204030204" pitchFamily="34" charset="0"/>
                <a:cs typeface="Calibri" panose="020F0502020204030204" pitchFamily="34" charset="0"/>
              </a:rPr>
              <a:t>(0, 1 , 0)</a:t>
            </a:r>
          </a:p>
        </p:txBody>
      </p:sp>
      <p:sp>
        <p:nvSpPr>
          <p:cNvPr id="27" name="TextBox 26">
            <a:extLst>
              <a:ext uri="{FF2B5EF4-FFF2-40B4-BE49-F238E27FC236}">
                <a16:creationId xmlns:a16="http://schemas.microsoft.com/office/drawing/2014/main" id="{F3D6B817-EAC4-D54C-BB98-0C68294B0080}"/>
              </a:ext>
            </a:extLst>
          </p:cNvPr>
          <p:cNvSpPr txBox="1"/>
          <p:nvPr/>
        </p:nvSpPr>
        <p:spPr>
          <a:xfrm>
            <a:off x="4250488" y="6236610"/>
            <a:ext cx="776174" cy="323165"/>
          </a:xfrm>
          <a:prstGeom prst="rect">
            <a:avLst/>
          </a:prstGeom>
          <a:noFill/>
        </p:spPr>
        <p:txBody>
          <a:bodyPr wrap="none" rtlCol="0">
            <a:spAutoFit/>
          </a:bodyPr>
          <a:lstStyle/>
          <a:p>
            <a:r>
              <a:rPr lang="en-US" dirty="0">
                <a:latin typeface="Calibri" panose="020F0502020204030204" pitchFamily="34" charset="0"/>
                <a:cs typeface="Calibri" panose="020F0502020204030204" pitchFamily="34" charset="0"/>
              </a:rPr>
              <a:t>(0, 0, 1)</a:t>
            </a:r>
          </a:p>
        </p:txBody>
      </p:sp>
    </p:spTree>
    <p:extLst>
      <p:ext uri="{BB962C8B-B14F-4D97-AF65-F5344CB8AC3E}">
        <p14:creationId xmlns:p14="http://schemas.microsoft.com/office/powerpoint/2010/main" val="436109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30331-7EAD-304A-A1F1-CEABE7E3CF76}"/>
              </a:ext>
            </a:extLst>
          </p:cNvPr>
          <p:cNvSpPr>
            <a:spLocks noGrp="1"/>
          </p:cNvSpPr>
          <p:nvPr>
            <p:ph type="title"/>
          </p:nvPr>
        </p:nvSpPr>
        <p:spPr/>
        <p:txBody>
          <a:bodyPr/>
          <a:lstStyle/>
          <a:p>
            <a:r>
              <a:rPr lang="en-US"/>
              <a:t>Label Inference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048FA7D-02AE-A549-BF33-25DC770506DD}"/>
                  </a:ext>
                </a:extLst>
              </p:cNvPr>
              <p:cNvSpPr>
                <a:spLocks noGrp="1"/>
              </p:cNvSpPr>
              <p:nvPr>
                <p:ph idx="1"/>
              </p:nvPr>
            </p:nvSpPr>
            <p:spPr/>
            <p:txBody>
              <a:bodyPr/>
              <a:lstStyle/>
              <a:p>
                <a:r>
                  <a:rPr lang="en-US" dirty="0"/>
                  <a:t>We assume that all neighbors </a:t>
                </a:r>
                <a:r>
                  <a:rPr lang="en-US" dirty="0" err="1"/>
                  <a:t>excert</a:t>
                </a:r>
                <a:r>
                  <a:rPr lang="en-US" dirty="0"/>
                  <a:t> the same influence on a node</a:t>
                </a:r>
              </a:p>
              <a:p>
                <a:r>
                  <a:rPr lang="en-US" dirty="0"/>
                  <a:t>Thus, we would require that</a:t>
                </a:r>
              </a:p>
              <a:p>
                <a:endParaRPr lang="en-US" dirty="0"/>
              </a:p>
              <a:p>
                <a:pPr/>
                <a14:m>
                  <m:oMathPara xmlns:m="http://schemas.openxmlformats.org/officeDocument/2006/math">
                    <m:oMathParaPr>
                      <m:jc m:val="centerGroup"/>
                    </m:oMathParaPr>
                    <m:oMath xmlns:m="http://schemas.openxmlformats.org/officeDocument/2006/math">
                      <m:sSub>
                        <m:sSubPr>
                          <m:ctrlPr>
                            <a:rPr lang="en-US" sz="3600" i="1">
                              <a:latin typeface="Cambria Math" panose="02040503050406030204" pitchFamily="18" charset="0"/>
                            </a:rPr>
                          </m:ctrlPr>
                        </m:sSubPr>
                        <m:e>
                          <m:r>
                            <a:rPr lang="fr-CH" sz="3600" b="1" i="1">
                              <a:latin typeface="Cambria Math" panose="02040503050406030204" pitchFamily="18" charset="0"/>
                            </a:rPr>
                            <m:t>𝒍</m:t>
                          </m:r>
                        </m:e>
                        <m:sub>
                          <m:r>
                            <a:rPr lang="fr-CH" sz="3600" i="1">
                              <a:latin typeface="Cambria Math" panose="02040503050406030204" pitchFamily="18" charset="0"/>
                            </a:rPr>
                            <m:t>𝑖𝑛𝑓𝑒𝑟𝑟𝑒𝑑</m:t>
                          </m:r>
                        </m:sub>
                      </m:sSub>
                      <m:d>
                        <m:dPr>
                          <m:ctrlPr>
                            <a:rPr lang="fr-CH" sz="3600" i="1">
                              <a:latin typeface="Cambria Math" panose="02040503050406030204" pitchFamily="18" charset="0"/>
                            </a:rPr>
                          </m:ctrlPr>
                        </m:dPr>
                        <m:e>
                          <m:r>
                            <a:rPr lang="fr-CH" sz="3600" i="1">
                              <a:latin typeface="Cambria Math" panose="02040503050406030204" pitchFamily="18" charset="0"/>
                            </a:rPr>
                            <m:t>𝑣</m:t>
                          </m:r>
                        </m:e>
                      </m:d>
                      <m:r>
                        <a:rPr lang="fr-CH" sz="3600" b="0" i="1">
                          <a:latin typeface="Cambria Math" panose="02040503050406030204" pitchFamily="18" charset="0"/>
                        </a:rPr>
                        <m:t>=</m:t>
                      </m:r>
                      <m:f>
                        <m:fPr>
                          <m:ctrlPr>
                            <a:rPr lang="fr-CH" sz="3600" b="0" i="1">
                              <a:latin typeface="Cambria Math" panose="02040503050406030204" pitchFamily="18" charset="0"/>
                            </a:rPr>
                          </m:ctrlPr>
                        </m:fPr>
                        <m:num>
                          <m:r>
                            <a:rPr lang="fr-CH" sz="3600" b="0" i="1">
                              <a:latin typeface="Cambria Math" panose="02040503050406030204" pitchFamily="18" charset="0"/>
                            </a:rPr>
                            <m:t>1</m:t>
                          </m:r>
                        </m:num>
                        <m:den>
                          <m:r>
                            <m:rPr>
                              <m:sty m:val="p"/>
                            </m:rPr>
                            <a:rPr lang="fr-CH" sz="3600" b="0" i="0">
                              <a:latin typeface="Cambria Math" panose="02040503050406030204" pitchFamily="18" charset="0"/>
                            </a:rPr>
                            <m:t>deg</m:t>
                          </m:r>
                          <m:r>
                            <a:rPr lang="fr-CH" sz="3600" b="0" i="1">
                              <a:latin typeface="Cambria Math" panose="02040503050406030204" pitchFamily="18" charset="0"/>
                            </a:rPr>
                            <m:t>⁡(</m:t>
                          </m:r>
                          <m:r>
                            <a:rPr lang="fr-CH" sz="3600" b="0" i="1">
                              <a:latin typeface="Cambria Math" panose="02040503050406030204" pitchFamily="18" charset="0"/>
                            </a:rPr>
                            <m:t>𝑣</m:t>
                          </m:r>
                          <m:r>
                            <a:rPr lang="fr-CH" sz="3600" b="0" i="1">
                              <a:latin typeface="Cambria Math" panose="02040503050406030204" pitchFamily="18" charset="0"/>
                            </a:rPr>
                            <m:t>)</m:t>
                          </m:r>
                        </m:den>
                      </m:f>
                      <m:nary>
                        <m:naryPr>
                          <m:chr m:val="∑"/>
                          <m:supHide m:val="on"/>
                          <m:ctrlPr>
                            <a:rPr lang="fr-CH" sz="3600" b="0" i="1">
                              <a:latin typeface="Cambria Math" panose="02040503050406030204" pitchFamily="18" charset="0"/>
                            </a:rPr>
                          </m:ctrlPr>
                        </m:naryPr>
                        <m:sub>
                          <m:r>
                            <m:rPr>
                              <m:brk m:alnAt="7"/>
                            </m:rPr>
                            <a:rPr lang="fr-CH" sz="3600" b="0" i="1">
                              <a:latin typeface="Cambria Math" panose="02040503050406030204" pitchFamily="18" charset="0"/>
                            </a:rPr>
                            <m:t>(</m:t>
                          </m:r>
                          <m:r>
                            <a:rPr lang="fr-CH" sz="3600" b="0" i="1">
                              <a:latin typeface="Cambria Math" panose="02040503050406030204" pitchFamily="18" charset="0"/>
                            </a:rPr>
                            <m:t>𝑣</m:t>
                          </m:r>
                          <m:r>
                            <a:rPr lang="fr-CH" sz="3600" b="0" i="1">
                              <a:latin typeface="Cambria Math" panose="02040503050406030204" pitchFamily="18" charset="0"/>
                            </a:rPr>
                            <m:t>,</m:t>
                          </m:r>
                          <m:r>
                            <a:rPr lang="fr-CH" sz="3600" b="0" i="1">
                              <a:latin typeface="Cambria Math" panose="02040503050406030204" pitchFamily="18" charset="0"/>
                            </a:rPr>
                            <m:t>𝑤</m:t>
                          </m:r>
                          <m:r>
                            <a:rPr lang="fr-CH" sz="3600" b="0" i="1">
                              <a:latin typeface="Cambria Math" panose="02040503050406030204" pitchFamily="18" charset="0"/>
                            </a:rPr>
                            <m:t>)∈</m:t>
                          </m:r>
                          <m:r>
                            <a:rPr lang="fr-CH" sz="3600" b="0" i="1">
                              <a:latin typeface="Cambria Math" panose="02040503050406030204" pitchFamily="18" charset="0"/>
                              <a:ea typeface="Cambria Math" panose="02040503050406030204" pitchFamily="18" charset="0"/>
                            </a:rPr>
                            <m:t>𝐸</m:t>
                          </m:r>
                        </m:sub>
                        <m:sup/>
                        <m:e>
                          <m:sSub>
                            <m:sSubPr>
                              <m:ctrlPr>
                                <a:rPr lang="en-US" sz="3600" i="1">
                                  <a:latin typeface="Cambria Math" panose="02040503050406030204" pitchFamily="18" charset="0"/>
                                </a:rPr>
                              </m:ctrlPr>
                            </m:sSubPr>
                            <m:e>
                              <m:r>
                                <a:rPr lang="fr-CH" sz="3600" b="1" i="1">
                                  <a:latin typeface="Cambria Math" panose="02040503050406030204" pitchFamily="18" charset="0"/>
                                </a:rPr>
                                <m:t>𝒍</m:t>
                              </m:r>
                            </m:e>
                            <m:sub>
                              <m:r>
                                <a:rPr lang="fr-CH" sz="3600" i="1">
                                  <a:latin typeface="Cambria Math" panose="02040503050406030204" pitchFamily="18" charset="0"/>
                                </a:rPr>
                                <m:t>𝑖𝑛𝑓𝑒𝑟𝑟𝑒𝑑</m:t>
                              </m:r>
                            </m:sub>
                          </m:sSub>
                          <m:d>
                            <m:dPr>
                              <m:ctrlPr>
                                <a:rPr lang="fr-CH" sz="3600" i="1">
                                  <a:latin typeface="Cambria Math" panose="02040503050406030204" pitchFamily="18" charset="0"/>
                                </a:rPr>
                              </m:ctrlPr>
                            </m:dPr>
                            <m:e>
                              <m:r>
                                <a:rPr lang="fr-CH" sz="3600" b="0" i="1">
                                  <a:latin typeface="Cambria Math" panose="02040503050406030204" pitchFamily="18" charset="0"/>
                                </a:rPr>
                                <m:t>𝑤</m:t>
                              </m:r>
                            </m:e>
                          </m:d>
                        </m:e>
                      </m:nary>
                    </m:oMath>
                  </m:oMathPara>
                </a14:m>
                <a:endParaRPr lang="en-US" dirty="0"/>
              </a:p>
              <a:p>
                <a:endParaRPr lang="en-US" dirty="0"/>
              </a:p>
              <a:p>
                <a:r>
                  <a:rPr lang="en-US" dirty="0"/>
                  <a:t>Recursive equation resp. random walk model </a:t>
                </a:r>
                <a:br>
                  <a:rPr lang="en-US" dirty="0"/>
                </a:br>
                <a:r>
                  <a:rPr lang="en-US" dirty="0"/>
                  <a:t>(like PageRank)</a:t>
                </a:r>
              </a:p>
            </p:txBody>
          </p:sp>
        </mc:Choice>
        <mc:Fallback xmlns="">
          <p:sp>
            <p:nvSpPr>
              <p:cNvPr id="3" name="Content Placeholder 2">
                <a:extLst>
                  <a:ext uri="{FF2B5EF4-FFF2-40B4-BE49-F238E27FC236}">
                    <a16:creationId xmlns:a16="http://schemas.microsoft.com/office/drawing/2014/main" id="{E048FA7D-02AE-A549-BF33-25DC770506DD}"/>
                  </a:ext>
                </a:extLst>
              </p:cNvPr>
              <p:cNvSpPr>
                <a:spLocks noGrp="1" noRot="1" noChangeAspect="1" noMove="1" noResize="1" noEditPoints="1" noAdjustHandles="1" noChangeArrowheads="1" noChangeShapeType="1" noTextEdit="1"/>
              </p:cNvSpPr>
              <p:nvPr>
                <p:ph idx="1"/>
              </p:nvPr>
            </p:nvSpPr>
            <p:spPr>
              <a:blipFill>
                <a:blip r:embed="rId3"/>
                <a:stretch>
                  <a:fillRect l="-1412" t="-1307" b="-12418"/>
                </a:stretch>
              </a:blipFill>
            </p:spPr>
            <p:txBody>
              <a:bodyPr/>
              <a:lstStyle/>
              <a:p>
                <a:r>
                  <a:rPr lang="en-CH">
                    <a:noFill/>
                  </a:rPr>
                  <a:t> </a:t>
                </a:r>
              </a:p>
            </p:txBody>
          </p:sp>
        </mc:Fallback>
      </mc:AlternateContent>
      <p:sp>
        <p:nvSpPr>
          <p:cNvPr id="4" name="Footer Placeholder 3">
            <a:extLst>
              <a:ext uri="{FF2B5EF4-FFF2-40B4-BE49-F238E27FC236}">
                <a16:creationId xmlns:a16="http://schemas.microsoft.com/office/drawing/2014/main" id="{2832E247-3FC2-B04F-81CB-095D637E6A97}"/>
              </a:ext>
            </a:extLst>
          </p:cNvPr>
          <p:cNvSpPr>
            <a:spLocks noGrp="1"/>
          </p:cNvSpPr>
          <p:nvPr>
            <p:ph type="ftr" sz="quarter" idx="10"/>
          </p:nvPr>
        </p:nvSpPr>
        <p:spPr/>
        <p:txBody>
          <a:bodyPr/>
          <a:lstStyle/>
          <a:p>
            <a:r>
              <a:rPr lang="fr-CH"/>
              <a:t>©2024, Karl Aberer, EPFL-IC, Laboratoire de systèmes d'informations répartis </a:t>
            </a:r>
            <a:endParaRPr lang="en-GB" dirty="0"/>
          </a:p>
        </p:txBody>
      </p:sp>
    </p:spTree>
    <p:extLst>
      <p:ext uri="{BB962C8B-B14F-4D97-AF65-F5344CB8AC3E}">
        <p14:creationId xmlns:p14="http://schemas.microsoft.com/office/powerpoint/2010/main" val="18967207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602387-8682-1B4A-B977-A88072C59CB7}"/>
              </a:ext>
            </a:extLst>
          </p:cNvPr>
          <p:cNvSpPr>
            <a:spLocks noGrp="1"/>
          </p:cNvSpPr>
          <p:nvPr>
            <p:ph type="title"/>
          </p:nvPr>
        </p:nvSpPr>
        <p:spPr/>
        <p:txBody>
          <a:bodyPr/>
          <a:lstStyle/>
          <a:p>
            <a:r>
              <a:rPr lang="en-US" dirty="0"/>
              <a:t>Example</a:t>
            </a:r>
          </a:p>
        </p:txBody>
      </p:sp>
      <p:sp>
        <p:nvSpPr>
          <p:cNvPr id="4" name="Footer Placeholder 3">
            <a:extLst>
              <a:ext uri="{FF2B5EF4-FFF2-40B4-BE49-F238E27FC236}">
                <a16:creationId xmlns:a16="http://schemas.microsoft.com/office/drawing/2014/main" id="{8529D485-714B-3840-A53F-4AB2332EDC1F}"/>
              </a:ext>
            </a:extLst>
          </p:cNvPr>
          <p:cNvSpPr>
            <a:spLocks noGrp="1"/>
          </p:cNvSpPr>
          <p:nvPr>
            <p:ph type="ftr" sz="quarter" idx="10"/>
          </p:nvPr>
        </p:nvSpPr>
        <p:spPr/>
        <p:txBody>
          <a:bodyPr/>
          <a:lstStyle/>
          <a:p>
            <a:r>
              <a:rPr lang="fr-CH"/>
              <a:t>©2024, Karl Aberer, EPFL-IC, Laboratoire de systèmes d'informations répartis </a:t>
            </a:r>
            <a:endParaRPr lang="en-GB" dirty="0"/>
          </a:p>
        </p:txBody>
      </p:sp>
      <p:sp>
        <p:nvSpPr>
          <p:cNvPr id="5" name="Oval 4">
            <a:extLst>
              <a:ext uri="{FF2B5EF4-FFF2-40B4-BE49-F238E27FC236}">
                <a16:creationId xmlns:a16="http://schemas.microsoft.com/office/drawing/2014/main" id="{B08D887D-468B-AF4A-8B32-C12486F6C530}"/>
              </a:ext>
            </a:extLst>
          </p:cNvPr>
          <p:cNvSpPr/>
          <p:nvPr/>
        </p:nvSpPr>
        <p:spPr bwMode="auto">
          <a:xfrm>
            <a:off x="4571479" y="3096559"/>
            <a:ext cx="576064" cy="576064"/>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2"/>
                </a:solidFill>
                <a:effectLst/>
                <a:latin typeface="Calibri" panose="020F0502020204030204" pitchFamily="34" charset="0"/>
                <a:cs typeface="Calibri" panose="020F0502020204030204" pitchFamily="34" charset="0"/>
              </a:rPr>
              <a:t>-</a:t>
            </a:r>
          </a:p>
        </p:txBody>
      </p:sp>
      <p:sp>
        <p:nvSpPr>
          <p:cNvPr id="6" name="Oval 5">
            <a:extLst>
              <a:ext uri="{FF2B5EF4-FFF2-40B4-BE49-F238E27FC236}">
                <a16:creationId xmlns:a16="http://schemas.microsoft.com/office/drawing/2014/main" id="{2A31E6F1-14CD-194E-888D-0403772D4467}"/>
              </a:ext>
            </a:extLst>
          </p:cNvPr>
          <p:cNvSpPr/>
          <p:nvPr/>
        </p:nvSpPr>
        <p:spPr bwMode="auto">
          <a:xfrm>
            <a:off x="5435575" y="4104828"/>
            <a:ext cx="576064" cy="576064"/>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2"/>
                </a:solidFill>
                <a:effectLst/>
                <a:latin typeface="Calibri" panose="020F0502020204030204" pitchFamily="34" charset="0"/>
                <a:cs typeface="Calibri" panose="020F0502020204030204" pitchFamily="34" charset="0"/>
              </a:rPr>
              <a:t>u</a:t>
            </a:r>
          </a:p>
        </p:txBody>
      </p:sp>
      <p:sp>
        <p:nvSpPr>
          <p:cNvPr id="7" name="Oval 6">
            <a:extLst>
              <a:ext uri="{FF2B5EF4-FFF2-40B4-BE49-F238E27FC236}">
                <a16:creationId xmlns:a16="http://schemas.microsoft.com/office/drawing/2014/main" id="{D9B92173-E1B6-3E40-A798-AB8951944ED2}"/>
              </a:ext>
            </a:extLst>
          </p:cNvPr>
          <p:cNvSpPr/>
          <p:nvPr/>
        </p:nvSpPr>
        <p:spPr bwMode="auto">
          <a:xfrm>
            <a:off x="2626012" y="3012196"/>
            <a:ext cx="576064" cy="576064"/>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2"/>
                </a:solidFill>
                <a:effectLst/>
                <a:latin typeface="Calibri" panose="020F0502020204030204" pitchFamily="34" charset="0"/>
                <a:cs typeface="Calibri" panose="020F0502020204030204" pitchFamily="34" charset="0"/>
              </a:rPr>
              <a:t>+</a:t>
            </a:r>
          </a:p>
        </p:txBody>
      </p:sp>
      <p:sp>
        <p:nvSpPr>
          <p:cNvPr id="8" name="Oval 7">
            <a:extLst>
              <a:ext uri="{FF2B5EF4-FFF2-40B4-BE49-F238E27FC236}">
                <a16:creationId xmlns:a16="http://schemas.microsoft.com/office/drawing/2014/main" id="{E0A94DD4-2D12-A54A-BF81-D30485A407AD}"/>
              </a:ext>
            </a:extLst>
          </p:cNvPr>
          <p:cNvSpPr/>
          <p:nvPr/>
        </p:nvSpPr>
        <p:spPr bwMode="auto">
          <a:xfrm>
            <a:off x="3563367" y="4862529"/>
            <a:ext cx="576064" cy="576064"/>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2"/>
                </a:solidFill>
                <a:effectLst/>
                <a:latin typeface="Calibri" panose="020F0502020204030204" pitchFamily="34" charset="0"/>
                <a:cs typeface="Calibri" panose="020F0502020204030204" pitchFamily="34" charset="0"/>
              </a:rPr>
              <a:t>-</a:t>
            </a:r>
          </a:p>
        </p:txBody>
      </p:sp>
      <p:sp>
        <p:nvSpPr>
          <p:cNvPr id="9" name="Oval 8">
            <a:extLst>
              <a:ext uri="{FF2B5EF4-FFF2-40B4-BE49-F238E27FC236}">
                <a16:creationId xmlns:a16="http://schemas.microsoft.com/office/drawing/2014/main" id="{9F38EE3C-4D3C-4F43-A6A9-9CFE163F4184}"/>
              </a:ext>
            </a:extLst>
          </p:cNvPr>
          <p:cNvSpPr/>
          <p:nvPr/>
        </p:nvSpPr>
        <p:spPr bwMode="auto">
          <a:xfrm>
            <a:off x="6947743" y="4878493"/>
            <a:ext cx="576064" cy="576064"/>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2"/>
                </a:solidFill>
                <a:effectLst/>
                <a:latin typeface="Calibri" panose="020F0502020204030204" pitchFamily="34" charset="0"/>
                <a:cs typeface="Calibri" panose="020F0502020204030204" pitchFamily="34" charset="0"/>
              </a:rPr>
              <a:t>+</a:t>
            </a:r>
          </a:p>
        </p:txBody>
      </p:sp>
      <p:sp>
        <p:nvSpPr>
          <p:cNvPr id="10" name="Oval 9">
            <a:extLst>
              <a:ext uri="{FF2B5EF4-FFF2-40B4-BE49-F238E27FC236}">
                <a16:creationId xmlns:a16="http://schemas.microsoft.com/office/drawing/2014/main" id="{C1C1BC01-DBA4-704D-87CF-2CD57BEF41E7}"/>
              </a:ext>
            </a:extLst>
          </p:cNvPr>
          <p:cNvSpPr/>
          <p:nvPr/>
        </p:nvSpPr>
        <p:spPr bwMode="auto">
          <a:xfrm>
            <a:off x="6947743" y="2952700"/>
            <a:ext cx="576064" cy="576064"/>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2"/>
                </a:solidFill>
                <a:effectLst/>
                <a:latin typeface="Calibri" panose="020F0502020204030204" pitchFamily="34" charset="0"/>
                <a:cs typeface="Calibri" panose="020F0502020204030204" pitchFamily="34" charset="0"/>
              </a:rPr>
              <a:t>-</a:t>
            </a:r>
          </a:p>
        </p:txBody>
      </p:sp>
      <p:sp>
        <p:nvSpPr>
          <p:cNvPr id="11" name="Oval 10">
            <a:extLst>
              <a:ext uri="{FF2B5EF4-FFF2-40B4-BE49-F238E27FC236}">
                <a16:creationId xmlns:a16="http://schemas.microsoft.com/office/drawing/2014/main" id="{E9D54FA4-8167-D349-9298-B6D95214ADF2}"/>
              </a:ext>
            </a:extLst>
          </p:cNvPr>
          <p:cNvSpPr/>
          <p:nvPr/>
        </p:nvSpPr>
        <p:spPr bwMode="auto">
          <a:xfrm>
            <a:off x="8805541" y="3536636"/>
            <a:ext cx="576064" cy="576064"/>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2"/>
                </a:solidFill>
                <a:effectLst/>
                <a:latin typeface="Calibri" panose="020F0502020204030204" pitchFamily="34" charset="0"/>
                <a:cs typeface="Calibri" panose="020F0502020204030204" pitchFamily="34" charset="0"/>
              </a:rPr>
              <a:t>+</a:t>
            </a:r>
          </a:p>
        </p:txBody>
      </p:sp>
      <p:cxnSp>
        <p:nvCxnSpPr>
          <p:cNvPr id="12" name="Straight Connector 11">
            <a:extLst>
              <a:ext uri="{FF2B5EF4-FFF2-40B4-BE49-F238E27FC236}">
                <a16:creationId xmlns:a16="http://schemas.microsoft.com/office/drawing/2014/main" id="{8069C0DA-8B14-1146-ACCC-6DF36BEAC034}"/>
              </a:ext>
            </a:extLst>
          </p:cNvPr>
          <p:cNvCxnSpPr>
            <a:cxnSpLocks/>
            <a:stCxn id="7" idx="6"/>
            <a:endCxn id="5" idx="2"/>
          </p:cNvCxnSpPr>
          <p:nvPr/>
        </p:nvCxnSpPr>
        <p:spPr bwMode="auto">
          <a:xfrm>
            <a:off x="3202076" y="3300228"/>
            <a:ext cx="1369403" cy="84363"/>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3" name="Straight Connector 12">
            <a:extLst>
              <a:ext uri="{FF2B5EF4-FFF2-40B4-BE49-F238E27FC236}">
                <a16:creationId xmlns:a16="http://schemas.microsoft.com/office/drawing/2014/main" id="{33AE3B95-E067-0C4D-A692-6B11B1661DCD}"/>
              </a:ext>
            </a:extLst>
          </p:cNvPr>
          <p:cNvCxnSpPr>
            <a:cxnSpLocks/>
            <a:stCxn id="5" idx="5"/>
            <a:endCxn id="6" idx="1"/>
          </p:cNvCxnSpPr>
          <p:nvPr/>
        </p:nvCxnSpPr>
        <p:spPr bwMode="auto">
          <a:xfrm>
            <a:off x="5063180" y="3588260"/>
            <a:ext cx="456758" cy="600931"/>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4" name="Straight Connector 13">
            <a:extLst>
              <a:ext uri="{FF2B5EF4-FFF2-40B4-BE49-F238E27FC236}">
                <a16:creationId xmlns:a16="http://schemas.microsoft.com/office/drawing/2014/main" id="{88081C2F-7EF6-5F4D-8A7B-D07A6B8CFF8A}"/>
              </a:ext>
            </a:extLst>
          </p:cNvPr>
          <p:cNvCxnSpPr>
            <a:stCxn id="6" idx="7"/>
            <a:endCxn id="10" idx="3"/>
          </p:cNvCxnSpPr>
          <p:nvPr/>
        </p:nvCxnSpPr>
        <p:spPr bwMode="auto">
          <a:xfrm flipV="1">
            <a:off x="5927276" y="3444401"/>
            <a:ext cx="1104830" cy="74479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5" name="Straight Connector 14">
            <a:extLst>
              <a:ext uri="{FF2B5EF4-FFF2-40B4-BE49-F238E27FC236}">
                <a16:creationId xmlns:a16="http://schemas.microsoft.com/office/drawing/2014/main" id="{43AAD83C-80CE-8A43-8533-73F41C17ACBA}"/>
              </a:ext>
            </a:extLst>
          </p:cNvPr>
          <p:cNvCxnSpPr>
            <a:stCxn id="5" idx="6"/>
            <a:endCxn id="10" idx="2"/>
          </p:cNvCxnSpPr>
          <p:nvPr/>
        </p:nvCxnSpPr>
        <p:spPr bwMode="auto">
          <a:xfrm flipV="1">
            <a:off x="5147543" y="3240732"/>
            <a:ext cx="1800200" cy="143859"/>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6" name="Straight Connector 15">
            <a:extLst>
              <a:ext uri="{FF2B5EF4-FFF2-40B4-BE49-F238E27FC236}">
                <a16:creationId xmlns:a16="http://schemas.microsoft.com/office/drawing/2014/main" id="{EF1559EE-70F4-9F4B-898F-32825C204948}"/>
              </a:ext>
            </a:extLst>
          </p:cNvPr>
          <p:cNvCxnSpPr>
            <a:stCxn id="8" idx="6"/>
            <a:endCxn id="6" idx="3"/>
          </p:cNvCxnSpPr>
          <p:nvPr/>
        </p:nvCxnSpPr>
        <p:spPr bwMode="auto">
          <a:xfrm flipV="1">
            <a:off x="4139431" y="4596529"/>
            <a:ext cx="1380507" cy="554032"/>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7" name="Straight Connector 16">
            <a:extLst>
              <a:ext uri="{FF2B5EF4-FFF2-40B4-BE49-F238E27FC236}">
                <a16:creationId xmlns:a16="http://schemas.microsoft.com/office/drawing/2014/main" id="{E7953BC1-33AA-3B46-81D5-BA4797F5DB9C}"/>
              </a:ext>
            </a:extLst>
          </p:cNvPr>
          <p:cNvCxnSpPr>
            <a:stCxn id="6" idx="5"/>
            <a:endCxn id="9" idx="1"/>
          </p:cNvCxnSpPr>
          <p:nvPr/>
        </p:nvCxnSpPr>
        <p:spPr bwMode="auto">
          <a:xfrm>
            <a:off x="5927276" y="4596529"/>
            <a:ext cx="1104830" cy="366327"/>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8" name="Straight Connector 17">
            <a:extLst>
              <a:ext uri="{FF2B5EF4-FFF2-40B4-BE49-F238E27FC236}">
                <a16:creationId xmlns:a16="http://schemas.microsoft.com/office/drawing/2014/main" id="{E7534973-3356-DC4F-9913-B99B962A7726}"/>
              </a:ext>
            </a:extLst>
          </p:cNvPr>
          <p:cNvCxnSpPr>
            <a:stCxn id="9" idx="7"/>
            <a:endCxn id="11" idx="3"/>
          </p:cNvCxnSpPr>
          <p:nvPr/>
        </p:nvCxnSpPr>
        <p:spPr bwMode="auto">
          <a:xfrm flipV="1">
            <a:off x="7439444" y="4028337"/>
            <a:ext cx="1450460" cy="934519"/>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9" name="Straight Connector 18">
            <a:extLst>
              <a:ext uri="{FF2B5EF4-FFF2-40B4-BE49-F238E27FC236}">
                <a16:creationId xmlns:a16="http://schemas.microsoft.com/office/drawing/2014/main" id="{AE8AE7BC-A985-2845-A2C3-AD49E8895A58}"/>
              </a:ext>
            </a:extLst>
          </p:cNvPr>
          <p:cNvCxnSpPr>
            <a:endCxn id="11" idx="2"/>
          </p:cNvCxnSpPr>
          <p:nvPr/>
        </p:nvCxnSpPr>
        <p:spPr bwMode="auto">
          <a:xfrm>
            <a:off x="7523807" y="3240732"/>
            <a:ext cx="1281734" cy="583936"/>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20" name="TextBox 19">
            <a:extLst>
              <a:ext uri="{FF2B5EF4-FFF2-40B4-BE49-F238E27FC236}">
                <a16:creationId xmlns:a16="http://schemas.microsoft.com/office/drawing/2014/main" id="{8F3E4C02-39FD-2E4C-B958-DDD05D2E11A1}"/>
              </a:ext>
            </a:extLst>
          </p:cNvPr>
          <p:cNvSpPr txBox="1"/>
          <p:nvPr/>
        </p:nvSpPr>
        <p:spPr>
          <a:xfrm>
            <a:off x="8680989" y="4596529"/>
            <a:ext cx="1739579" cy="461665"/>
          </a:xfrm>
          <a:prstGeom prst="rect">
            <a:avLst/>
          </a:prstGeom>
          <a:noFill/>
        </p:spPr>
        <p:txBody>
          <a:bodyPr wrap="none" rtlCol="0">
            <a:spAutoFit/>
          </a:bodyPr>
          <a:lstStyle/>
          <a:p>
            <a:r>
              <a:rPr lang="en-US" sz="2400" dirty="0">
                <a:latin typeface="Calibri" panose="020F0502020204030204" pitchFamily="34" charset="0"/>
                <a:cs typeface="Calibri" panose="020F0502020204030204" pitchFamily="34" charset="0"/>
              </a:rPr>
              <a:t>Labels +, -, u</a:t>
            </a:r>
          </a:p>
        </p:txBody>
      </p:sp>
      <p:sp>
        <p:nvSpPr>
          <p:cNvPr id="21" name="TextBox 20">
            <a:extLst>
              <a:ext uri="{FF2B5EF4-FFF2-40B4-BE49-F238E27FC236}">
                <a16:creationId xmlns:a16="http://schemas.microsoft.com/office/drawing/2014/main" id="{BC4EC578-03BA-8949-BE1D-32D55418C94F}"/>
              </a:ext>
            </a:extLst>
          </p:cNvPr>
          <p:cNvSpPr txBox="1"/>
          <p:nvPr/>
        </p:nvSpPr>
        <p:spPr>
          <a:xfrm>
            <a:off x="2504316" y="2587196"/>
            <a:ext cx="819455" cy="323165"/>
          </a:xfrm>
          <a:prstGeom prst="rect">
            <a:avLst/>
          </a:prstGeom>
          <a:noFill/>
        </p:spPr>
        <p:txBody>
          <a:bodyPr wrap="none" rtlCol="0">
            <a:spAutoFit/>
          </a:bodyPr>
          <a:lstStyle/>
          <a:p>
            <a:r>
              <a:rPr lang="en-US" dirty="0">
                <a:latin typeface="Calibri" panose="020F0502020204030204" pitchFamily="34" charset="0"/>
                <a:cs typeface="Calibri" panose="020F0502020204030204" pitchFamily="34" charset="0"/>
              </a:rPr>
              <a:t>(1, 0 , 0)</a:t>
            </a:r>
          </a:p>
        </p:txBody>
      </p:sp>
      <p:sp>
        <p:nvSpPr>
          <p:cNvPr id="22" name="TextBox 21">
            <a:extLst>
              <a:ext uri="{FF2B5EF4-FFF2-40B4-BE49-F238E27FC236}">
                <a16:creationId xmlns:a16="http://schemas.microsoft.com/office/drawing/2014/main" id="{4E13A787-3CC6-404F-84FF-6DA4F819C3C9}"/>
              </a:ext>
            </a:extLst>
          </p:cNvPr>
          <p:cNvSpPr txBox="1"/>
          <p:nvPr/>
        </p:nvSpPr>
        <p:spPr>
          <a:xfrm>
            <a:off x="6826047" y="5463439"/>
            <a:ext cx="819455" cy="323165"/>
          </a:xfrm>
          <a:prstGeom prst="rect">
            <a:avLst/>
          </a:prstGeom>
          <a:noFill/>
        </p:spPr>
        <p:txBody>
          <a:bodyPr wrap="none" rtlCol="0">
            <a:spAutoFit/>
          </a:bodyPr>
          <a:lstStyle/>
          <a:p>
            <a:r>
              <a:rPr lang="en-US" dirty="0">
                <a:latin typeface="Calibri" panose="020F0502020204030204" pitchFamily="34" charset="0"/>
                <a:cs typeface="Calibri" panose="020F0502020204030204" pitchFamily="34" charset="0"/>
              </a:rPr>
              <a:t>(1, 0 , 0)</a:t>
            </a:r>
          </a:p>
        </p:txBody>
      </p:sp>
      <p:sp>
        <p:nvSpPr>
          <p:cNvPr id="23" name="TextBox 22">
            <a:extLst>
              <a:ext uri="{FF2B5EF4-FFF2-40B4-BE49-F238E27FC236}">
                <a16:creationId xmlns:a16="http://schemas.microsoft.com/office/drawing/2014/main" id="{D0A02282-2342-DD4C-866C-7F95B66D2D17}"/>
              </a:ext>
            </a:extLst>
          </p:cNvPr>
          <p:cNvSpPr txBox="1"/>
          <p:nvPr/>
        </p:nvSpPr>
        <p:spPr>
          <a:xfrm>
            <a:off x="8719725" y="3151078"/>
            <a:ext cx="819455" cy="323165"/>
          </a:xfrm>
          <a:prstGeom prst="rect">
            <a:avLst/>
          </a:prstGeom>
          <a:noFill/>
        </p:spPr>
        <p:txBody>
          <a:bodyPr wrap="none" rtlCol="0">
            <a:spAutoFit/>
          </a:bodyPr>
          <a:lstStyle/>
          <a:p>
            <a:r>
              <a:rPr lang="en-US" dirty="0">
                <a:latin typeface="Calibri" panose="020F0502020204030204" pitchFamily="34" charset="0"/>
                <a:cs typeface="Calibri" panose="020F0502020204030204" pitchFamily="34" charset="0"/>
              </a:rPr>
              <a:t>(1, 0 , 0)</a:t>
            </a:r>
          </a:p>
        </p:txBody>
      </p:sp>
      <p:sp>
        <p:nvSpPr>
          <p:cNvPr id="24" name="TextBox 23">
            <a:extLst>
              <a:ext uri="{FF2B5EF4-FFF2-40B4-BE49-F238E27FC236}">
                <a16:creationId xmlns:a16="http://schemas.microsoft.com/office/drawing/2014/main" id="{14EA63FC-ADCF-A441-9E60-E884BC755A75}"/>
              </a:ext>
            </a:extLst>
          </p:cNvPr>
          <p:cNvSpPr txBox="1"/>
          <p:nvPr/>
        </p:nvSpPr>
        <p:spPr>
          <a:xfrm>
            <a:off x="4450568" y="2748778"/>
            <a:ext cx="819455" cy="323165"/>
          </a:xfrm>
          <a:prstGeom prst="rect">
            <a:avLst/>
          </a:prstGeom>
          <a:noFill/>
        </p:spPr>
        <p:txBody>
          <a:bodyPr wrap="none" rtlCol="0">
            <a:spAutoFit/>
          </a:bodyPr>
          <a:lstStyle/>
          <a:p>
            <a:r>
              <a:rPr lang="en-US" dirty="0">
                <a:latin typeface="Calibri" panose="020F0502020204030204" pitchFamily="34" charset="0"/>
                <a:cs typeface="Calibri" panose="020F0502020204030204" pitchFamily="34" charset="0"/>
              </a:rPr>
              <a:t>(0, 1 , 0)</a:t>
            </a:r>
          </a:p>
        </p:txBody>
      </p:sp>
      <p:sp>
        <p:nvSpPr>
          <p:cNvPr id="25" name="TextBox 24">
            <a:extLst>
              <a:ext uri="{FF2B5EF4-FFF2-40B4-BE49-F238E27FC236}">
                <a16:creationId xmlns:a16="http://schemas.microsoft.com/office/drawing/2014/main" id="{67839AEB-7538-1D47-A699-335AC18FE417}"/>
              </a:ext>
            </a:extLst>
          </p:cNvPr>
          <p:cNvSpPr txBox="1"/>
          <p:nvPr/>
        </p:nvSpPr>
        <p:spPr>
          <a:xfrm>
            <a:off x="3441671" y="5482178"/>
            <a:ext cx="819455" cy="323165"/>
          </a:xfrm>
          <a:prstGeom prst="rect">
            <a:avLst/>
          </a:prstGeom>
          <a:noFill/>
        </p:spPr>
        <p:txBody>
          <a:bodyPr wrap="none" rtlCol="0">
            <a:spAutoFit/>
          </a:bodyPr>
          <a:lstStyle/>
          <a:p>
            <a:r>
              <a:rPr lang="en-US" dirty="0">
                <a:latin typeface="Calibri" panose="020F0502020204030204" pitchFamily="34" charset="0"/>
                <a:cs typeface="Calibri" panose="020F0502020204030204" pitchFamily="34" charset="0"/>
              </a:rPr>
              <a:t>(0, 1 , 0)</a:t>
            </a:r>
          </a:p>
        </p:txBody>
      </p:sp>
      <p:sp>
        <p:nvSpPr>
          <p:cNvPr id="26" name="TextBox 25">
            <a:extLst>
              <a:ext uri="{FF2B5EF4-FFF2-40B4-BE49-F238E27FC236}">
                <a16:creationId xmlns:a16="http://schemas.microsoft.com/office/drawing/2014/main" id="{6584A0B5-AB28-634C-BEA7-6D2587BFCD0B}"/>
              </a:ext>
            </a:extLst>
          </p:cNvPr>
          <p:cNvSpPr txBox="1"/>
          <p:nvPr/>
        </p:nvSpPr>
        <p:spPr>
          <a:xfrm>
            <a:off x="6826046" y="2632466"/>
            <a:ext cx="819455" cy="323165"/>
          </a:xfrm>
          <a:prstGeom prst="rect">
            <a:avLst/>
          </a:prstGeom>
          <a:noFill/>
        </p:spPr>
        <p:txBody>
          <a:bodyPr wrap="none" rtlCol="0">
            <a:spAutoFit/>
          </a:bodyPr>
          <a:lstStyle/>
          <a:p>
            <a:r>
              <a:rPr lang="en-US" dirty="0">
                <a:latin typeface="Calibri" panose="020F0502020204030204" pitchFamily="34" charset="0"/>
                <a:cs typeface="Calibri" panose="020F0502020204030204" pitchFamily="34" charset="0"/>
              </a:rPr>
              <a:t>(0, 1 , 0)</a:t>
            </a:r>
          </a:p>
        </p:txBody>
      </p:sp>
      <p:sp>
        <p:nvSpPr>
          <p:cNvPr id="27" name="TextBox 26">
            <a:extLst>
              <a:ext uri="{FF2B5EF4-FFF2-40B4-BE49-F238E27FC236}">
                <a16:creationId xmlns:a16="http://schemas.microsoft.com/office/drawing/2014/main" id="{15295A3C-FAB1-F34E-B7B5-2965B02CAD49}"/>
              </a:ext>
            </a:extLst>
          </p:cNvPr>
          <p:cNvSpPr txBox="1"/>
          <p:nvPr/>
        </p:nvSpPr>
        <p:spPr>
          <a:xfrm>
            <a:off x="5402616" y="4724285"/>
            <a:ext cx="776174" cy="323165"/>
          </a:xfrm>
          <a:prstGeom prst="rect">
            <a:avLst/>
          </a:prstGeom>
          <a:noFill/>
        </p:spPr>
        <p:txBody>
          <a:bodyPr wrap="none" rtlCol="0">
            <a:spAutoFit/>
          </a:bodyPr>
          <a:lstStyle/>
          <a:p>
            <a:r>
              <a:rPr lang="en-US" dirty="0">
                <a:latin typeface="Calibri" panose="020F0502020204030204" pitchFamily="34" charset="0"/>
                <a:cs typeface="Calibri" panose="020F0502020204030204" pitchFamily="34" charset="0"/>
              </a:rPr>
              <a:t>(0, 0, 1)</a:t>
            </a:r>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569CEA70-92C6-2040-80E8-F24D6913A3E0}"/>
                  </a:ext>
                </a:extLst>
              </p:cNvPr>
              <p:cNvSpPr txBox="1"/>
              <p:nvPr/>
            </p:nvSpPr>
            <p:spPr>
              <a:xfrm>
                <a:off x="1662211" y="6698539"/>
                <a:ext cx="8698856" cy="491288"/>
              </a:xfrm>
              <a:prstGeom prst="rect">
                <a:avLst/>
              </a:prstGeom>
              <a:noFill/>
            </p:spPr>
            <p:txBody>
              <a:bodyPr wrap="none" rtlCol="0">
                <a:spAutoFit/>
              </a:bodyPr>
              <a:lstStyle/>
              <a:p>
                <a14:m>
                  <m:oMath xmlns:m="http://schemas.openxmlformats.org/officeDocument/2006/math">
                    <m:sSub>
                      <m:sSubPr>
                        <m:ctrlPr>
                          <a:rPr lang="en-US" sz="2400" i="1" smtClean="0">
                            <a:latin typeface="Cambria Math" panose="02040503050406030204" pitchFamily="18" charset="0"/>
                          </a:rPr>
                        </m:ctrlPr>
                      </m:sSubPr>
                      <m:e>
                        <m:r>
                          <a:rPr lang="fr-CH" sz="2400" b="1" i="1">
                            <a:latin typeface="Cambria Math" panose="02040503050406030204" pitchFamily="18" charset="0"/>
                          </a:rPr>
                          <m:t>𝒍</m:t>
                        </m:r>
                      </m:e>
                      <m:sub>
                        <m:r>
                          <a:rPr lang="fr-CH" sz="2400" i="1">
                            <a:latin typeface="Cambria Math" panose="02040503050406030204" pitchFamily="18" charset="0"/>
                          </a:rPr>
                          <m:t>𝑖𝑛𝑓𝑒𝑟𝑟𝑒𝑑</m:t>
                        </m:r>
                      </m:sub>
                    </m:sSub>
                    <m:r>
                      <a:rPr lang="fr-CH" sz="2400" i="1">
                        <a:latin typeface="Cambria Math" panose="02040503050406030204" pitchFamily="18" charset="0"/>
                      </a:rPr>
                      <m:t> </m:t>
                    </m:r>
                  </m:oMath>
                </a14:m>
                <a:r>
                  <a:rPr lang="en-US" sz="2400" dirty="0">
                    <a:latin typeface="Calibri" panose="020F0502020204030204" pitchFamily="34" charset="0"/>
                    <a:cs typeface="Calibri" panose="020F0502020204030204" pitchFamily="34" charset="0"/>
                  </a:rPr>
                  <a:t>= 1/4 ((0, 1 , 0) + (0, 1 , 0) + (0, 1 , 0) + (1, 0 , 0)) = (1/4, ¾, 0)</a:t>
                </a:r>
              </a:p>
            </p:txBody>
          </p:sp>
        </mc:Choice>
        <mc:Fallback xmlns="">
          <p:sp>
            <p:nvSpPr>
              <p:cNvPr id="28" name="TextBox 27">
                <a:extLst>
                  <a:ext uri="{FF2B5EF4-FFF2-40B4-BE49-F238E27FC236}">
                    <a16:creationId xmlns:a16="http://schemas.microsoft.com/office/drawing/2014/main" id="{569CEA70-92C6-2040-80E8-F24D6913A3E0}"/>
                  </a:ext>
                </a:extLst>
              </p:cNvPr>
              <p:cNvSpPr txBox="1">
                <a:spLocks noRot="1" noChangeAspect="1" noMove="1" noResize="1" noEditPoints="1" noAdjustHandles="1" noChangeArrowheads="1" noChangeShapeType="1" noTextEdit="1"/>
              </p:cNvSpPr>
              <p:nvPr/>
            </p:nvSpPr>
            <p:spPr>
              <a:xfrm>
                <a:off x="1662211" y="6698539"/>
                <a:ext cx="8698856" cy="491288"/>
              </a:xfrm>
              <a:prstGeom prst="rect">
                <a:avLst/>
              </a:prstGeom>
              <a:blipFill>
                <a:blip r:embed="rId2"/>
                <a:stretch>
                  <a:fillRect l="-146" t="-7692" r="-875" b="-23077"/>
                </a:stretch>
              </a:blipFill>
            </p:spPr>
            <p:txBody>
              <a:bodyPr/>
              <a:lstStyle/>
              <a:p>
                <a:r>
                  <a:rPr lang="en-CH">
                    <a:noFill/>
                  </a:rPr>
                  <a:t> </a:t>
                </a:r>
              </a:p>
            </p:txBody>
          </p:sp>
        </mc:Fallback>
      </mc:AlternateContent>
      <p:cxnSp>
        <p:nvCxnSpPr>
          <p:cNvPr id="30" name="Straight Arrow Connector 29">
            <a:extLst>
              <a:ext uri="{FF2B5EF4-FFF2-40B4-BE49-F238E27FC236}">
                <a16:creationId xmlns:a16="http://schemas.microsoft.com/office/drawing/2014/main" id="{C47643F0-4FEE-FF48-930C-F571ECDD713E}"/>
              </a:ext>
            </a:extLst>
          </p:cNvPr>
          <p:cNvCxnSpPr>
            <a:stCxn id="27" idx="2"/>
          </p:cNvCxnSpPr>
          <p:nvPr/>
        </p:nvCxnSpPr>
        <p:spPr bwMode="auto">
          <a:xfrm flipH="1">
            <a:off x="2699271" y="5047450"/>
            <a:ext cx="3091432" cy="1525381"/>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Tree>
    <p:extLst>
      <p:ext uri="{BB962C8B-B14F-4D97-AF65-F5344CB8AC3E}">
        <p14:creationId xmlns:p14="http://schemas.microsoft.com/office/powerpoint/2010/main" val="30450778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0226E9-34CF-7B48-85C4-D48487B117E0}"/>
              </a:ext>
            </a:extLst>
          </p:cNvPr>
          <p:cNvSpPr>
            <a:spLocks noGrp="1"/>
          </p:cNvSpPr>
          <p:nvPr>
            <p:ph type="title"/>
          </p:nvPr>
        </p:nvSpPr>
        <p:spPr/>
        <p:txBody>
          <a:bodyPr/>
          <a:lstStyle/>
          <a:p>
            <a:r>
              <a:rPr lang="en-US" dirty="0"/>
              <a:t>Injecting Pre-existing Knowledge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0CE96F5-EB69-9644-BCB4-655BDB63F39B}"/>
                  </a:ext>
                </a:extLst>
              </p:cNvPr>
              <p:cNvSpPr>
                <a:spLocks noGrp="1"/>
              </p:cNvSpPr>
              <p:nvPr>
                <p:ph idx="1"/>
              </p:nvPr>
            </p:nvSpPr>
            <p:spPr/>
            <p:txBody>
              <a:bodyPr/>
              <a:lstStyle/>
              <a:p>
                <a:r>
                  <a:rPr lang="en-US"/>
                  <a:t>Initial knowledge on labels</a:t>
                </a:r>
              </a:p>
              <a:p>
                <a:endParaRPr lang="en-US"/>
              </a:p>
              <a:p>
                <a:r>
                  <a:rPr lang="en-US"/>
                  <a:t>Known labels</a:t>
                </a:r>
              </a:p>
              <a:p>
                <a:pPr lvl="1"/>
                <a14:m>
                  <m:oMath xmlns:m="http://schemas.openxmlformats.org/officeDocument/2006/math">
                    <m:sSub>
                      <m:sSubPr>
                        <m:ctrlPr>
                          <a:rPr lang="en-US" sz="2800" i="1">
                            <a:latin typeface="Cambria Math" panose="02040503050406030204" pitchFamily="18" charset="0"/>
                          </a:rPr>
                        </m:ctrlPr>
                      </m:sSubPr>
                      <m:e>
                        <m:r>
                          <a:rPr lang="fr-CH" sz="2800" b="1" i="1">
                            <a:latin typeface="Cambria Math" panose="02040503050406030204" pitchFamily="18" charset="0"/>
                          </a:rPr>
                          <m:t>𝒍</m:t>
                        </m:r>
                      </m:e>
                      <m:sub>
                        <m:r>
                          <a:rPr lang="fr-CH" sz="2800" i="1">
                            <a:latin typeface="Cambria Math" panose="02040503050406030204" pitchFamily="18" charset="0"/>
                          </a:rPr>
                          <m:t>𝑎𝑝𝑟𝑖𝑜𝑟𝑖</m:t>
                        </m:r>
                      </m:sub>
                    </m:sSub>
                    <m:d>
                      <m:dPr>
                        <m:ctrlPr>
                          <a:rPr lang="fr-CH" sz="2800" i="1">
                            <a:latin typeface="Cambria Math" panose="02040503050406030204" pitchFamily="18" charset="0"/>
                          </a:rPr>
                        </m:ctrlPr>
                      </m:dPr>
                      <m:e>
                        <m:r>
                          <a:rPr lang="fr-CH" sz="2800" i="1">
                            <a:latin typeface="Cambria Math" panose="02040503050406030204" pitchFamily="18" charset="0"/>
                          </a:rPr>
                          <m:t>𝑣</m:t>
                        </m:r>
                      </m:e>
                    </m:d>
                  </m:oMath>
                </a14:m>
                <a:r>
                  <a:rPr lang="en-US" sz="2800"/>
                  <a:t> is a vector of size </a:t>
                </a:r>
                <a14:m>
                  <m:oMath xmlns:m="http://schemas.openxmlformats.org/officeDocument/2006/math">
                    <m:r>
                      <a:rPr lang="fr-CH" sz="2800" i="1">
                        <a:latin typeface="Cambria Math" panose="02040503050406030204" pitchFamily="18" charset="0"/>
                      </a:rPr>
                      <m:t>𝑛</m:t>
                    </m:r>
                    <m:r>
                      <a:rPr lang="fr-CH" sz="2800" i="1">
                        <a:latin typeface="Cambria Math" panose="02040503050406030204" pitchFamily="18" charset="0"/>
                      </a:rPr>
                      <m:t>+1</m:t>
                    </m:r>
                  </m:oMath>
                </a14:m>
                <a:endParaRPr lang="fr-CH" sz="2800"/>
              </a:p>
              <a:p>
                <a:pPr lvl="1"/>
                <a:r>
                  <a:rPr lang="en-US" sz="2800"/>
                  <a:t>assigns weight </a:t>
                </a:r>
                <a14:m>
                  <m:oMath xmlns:m="http://schemas.openxmlformats.org/officeDocument/2006/math">
                    <m:r>
                      <a:rPr lang="fr-CH" sz="2800" i="1">
                        <a:latin typeface="Cambria Math" panose="02040503050406030204" pitchFamily="18" charset="0"/>
                      </a:rPr>
                      <m:t>1</m:t>
                    </m:r>
                  </m:oMath>
                </a14:m>
                <a:r>
                  <a:rPr lang="en-US" sz="2800"/>
                  <a:t> for label if known for </a:t>
                </a:r>
                <a14:m>
                  <m:oMath xmlns:m="http://schemas.openxmlformats.org/officeDocument/2006/math">
                    <m:r>
                      <a:rPr lang="fr-CH" sz="2800" i="1">
                        <a:latin typeface="Cambria Math" panose="02040503050406030204" pitchFamily="18" charset="0"/>
                      </a:rPr>
                      <m:t>𝑣</m:t>
                    </m:r>
                    <m:r>
                      <a:rPr lang="fr-CH" sz="2800" i="1">
                        <a:latin typeface="Cambria Math" panose="02040503050406030204" pitchFamily="18" charset="0"/>
                        <a:ea typeface="Cambria Math" panose="02040503050406030204" pitchFamily="18" charset="0"/>
                      </a:rPr>
                      <m:t>∈</m:t>
                    </m:r>
                    <m:r>
                      <a:rPr lang="fr-CH" sz="2800" i="1">
                        <a:latin typeface="Cambria Math" panose="02040503050406030204" pitchFamily="18" charset="0"/>
                        <a:ea typeface="Cambria Math" panose="02040503050406030204" pitchFamily="18" charset="0"/>
                      </a:rPr>
                      <m:t>𝑉</m:t>
                    </m:r>
                  </m:oMath>
                </a14:m>
                <a:r>
                  <a:rPr lang="en-US" sz="2800"/>
                  <a:t> </a:t>
                </a:r>
              </a:p>
              <a:p>
                <a:endParaRPr lang="en-US" sz="3200"/>
              </a:p>
              <a:p>
                <a:r>
                  <a:rPr lang="en-US" sz="3200"/>
                  <a:t>Unknown labels</a:t>
                </a:r>
              </a:p>
              <a:p>
                <a:pPr lvl="1"/>
                <a14:m>
                  <m:oMath xmlns:m="http://schemas.openxmlformats.org/officeDocument/2006/math">
                    <m:sSub>
                      <m:sSubPr>
                        <m:ctrlPr>
                          <a:rPr lang="en-US" sz="2800" i="1">
                            <a:latin typeface="Cambria Math" panose="02040503050406030204" pitchFamily="18" charset="0"/>
                          </a:rPr>
                        </m:ctrlPr>
                      </m:sSubPr>
                      <m:e>
                        <m:r>
                          <a:rPr lang="fr-CH" sz="2800" b="1" i="1">
                            <a:latin typeface="Cambria Math" panose="02040503050406030204" pitchFamily="18" charset="0"/>
                          </a:rPr>
                          <m:t>𝒍</m:t>
                        </m:r>
                      </m:e>
                      <m:sub>
                        <m:r>
                          <a:rPr lang="fr-CH" sz="2800" i="1">
                            <a:latin typeface="Cambria Math" panose="02040503050406030204" pitchFamily="18" charset="0"/>
                          </a:rPr>
                          <m:t>𝑢𝑛𝑘𝑛𝑜𝑤𝑛</m:t>
                        </m:r>
                      </m:sub>
                    </m:sSub>
                  </m:oMath>
                </a14:m>
                <a:r>
                  <a:rPr lang="en-US" sz="2800"/>
                  <a:t> is a vector of size </a:t>
                </a:r>
                <a14:m>
                  <m:oMath xmlns:m="http://schemas.openxmlformats.org/officeDocument/2006/math">
                    <m:r>
                      <a:rPr lang="fr-CH" sz="2800" i="1">
                        <a:latin typeface="Cambria Math" panose="02040503050406030204" pitchFamily="18" charset="0"/>
                      </a:rPr>
                      <m:t>𝑛</m:t>
                    </m:r>
                    <m:r>
                      <a:rPr lang="fr-CH" sz="2800" i="1">
                        <a:latin typeface="Cambria Math" panose="02040503050406030204" pitchFamily="18" charset="0"/>
                      </a:rPr>
                      <m:t>+1</m:t>
                    </m:r>
                  </m:oMath>
                </a14:m>
                <a:endParaRPr lang="fr-CH" sz="2800"/>
              </a:p>
              <a:p>
                <a:pPr lvl="1"/>
                <a:r>
                  <a:rPr lang="en-US" sz="2800"/>
                  <a:t>assigns weight 1 for label </a:t>
                </a:r>
                <a14:m>
                  <m:oMath xmlns:m="http://schemas.openxmlformats.org/officeDocument/2006/math">
                    <m:r>
                      <a:rPr lang="fr-CH" sz="2800" i="1">
                        <a:latin typeface="Cambria Math" panose="02040503050406030204" pitchFamily="18" charset="0"/>
                        <a:ea typeface="Cambria Math" panose="02040503050406030204" pitchFamily="18" charset="0"/>
                      </a:rPr>
                      <m:t>𝑢𝑛𝑘𝑛𝑜𝑤𝑛</m:t>
                    </m:r>
                  </m:oMath>
                </a14:m>
                <a:endParaRPr lang="en-US" sz="2800"/>
              </a:p>
              <a:p>
                <a:endParaRPr lang="en-US"/>
              </a:p>
            </p:txBody>
          </p:sp>
        </mc:Choice>
        <mc:Fallback xmlns="">
          <p:sp>
            <p:nvSpPr>
              <p:cNvPr id="3" name="Content Placeholder 2">
                <a:extLst>
                  <a:ext uri="{FF2B5EF4-FFF2-40B4-BE49-F238E27FC236}">
                    <a16:creationId xmlns:a16="http://schemas.microsoft.com/office/drawing/2014/main" id="{E0CE96F5-EB69-9644-BCB4-655BDB63F39B}"/>
                  </a:ext>
                </a:extLst>
              </p:cNvPr>
              <p:cNvSpPr>
                <a:spLocks noGrp="1" noRot="1" noChangeAspect="1" noMove="1" noResize="1" noEditPoints="1" noAdjustHandles="1" noChangeArrowheads="1" noChangeShapeType="1" noTextEdit="1"/>
              </p:cNvSpPr>
              <p:nvPr>
                <p:ph idx="1"/>
              </p:nvPr>
            </p:nvSpPr>
            <p:spPr>
              <a:blipFill>
                <a:blip r:embed="rId3"/>
                <a:stretch>
                  <a:fillRect l="-1293" t="-1310"/>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24C7E016-C31F-BE4B-BCDF-CBB1F36F152B}"/>
              </a:ext>
            </a:extLst>
          </p:cNvPr>
          <p:cNvSpPr>
            <a:spLocks noGrp="1"/>
          </p:cNvSpPr>
          <p:nvPr>
            <p:ph type="ftr" sz="quarter" idx="10"/>
          </p:nvPr>
        </p:nvSpPr>
        <p:spPr/>
        <p:txBody>
          <a:bodyPr/>
          <a:lstStyle/>
          <a:p>
            <a:r>
              <a:rPr lang="fr-CH"/>
              <a:t>©2024, Karl Aberer, EPFL-IC, Laboratoire de systèmes d'informations répartis </a:t>
            </a:r>
            <a:endParaRPr lang="en-GB" dirty="0"/>
          </a:p>
        </p:txBody>
      </p:sp>
    </p:spTree>
    <p:extLst>
      <p:ext uri="{BB962C8B-B14F-4D97-AF65-F5344CB8AC3E}">
        <p14:creationId xmlns:p14="http://schemas.microsoft.com/office/powerpoint/2010/main" val="800565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234211-CA74-9544-A4C6-D4DA275A13F4}"/>
              </a:ext>
            </a:extLst>
          </p:cNvPr>
          <p:cNvSpPr>
            <a:spLocks noGrp="1"/>
          </p:cNvSpPr>
          <p:nvPr>
            <p:ph type="title"/>
          </p:nvPr>
        </p:nvSpPr>
        <p:spPr/>
        <p:txBody>
          <a:bodyPr/>
          <a:lstStyle/>
          <a:p>
            <a:r>
              <a:rPr lang="en-US"/>
              <a:t>Label Propagation Algorithm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5C0B111-BE2C-9D40-B3E1-6C49E7530BDA}"/>
                  </a:ext>
                </a:extLst>
              </p:cNvPr>
              <p:cNvSpPr>
                <a:spLocks noGrp="1"/>
              </p:cNvSpPr>
              <p:nvPr>
                <p:ph idx="1"/>
              </p:nvPr>
            </p:nvSpPr>
            <p:spPr>
              <a:xfrm>
                <a:off x="233048" y="1549485"/>
                <a:ext cx="11646215" cy="5809192"/>
              </a:xfrm>
            </p:spPr>
            <p:txBody>
              <a:bodyPr/>
              <a:lstStyle/>
              <a:p>
                <a:endParaRPr lang="en-US" sz="2800" dirty="0"/>
              </a:p>
              <a:p>
                <a14:m>
                  <m:oMath xmlns:m="http://schemas.openxmlformats.org/officeDocument/2006/math">
                    <m:sSub>
                      <m:sSubPr>
                        <m:ctrlPr>
                          <a:rPr lang="en-US" sz="2800" i="1">
                            <a:latin typeface="Cambria Math" panose="02040503050406030204" pitchFamily="18" charset="0"/>
                          </a:rPr>
                        </m:ctrlPr>
                      </m:sSubPr>
                      <m:e>
                        <m:r>
                          <a:rPr lang="fr-CH" sz="2800" b="1" i="1">
                            <a:latin typeface="Cambria Math" panose="02040503050406030204" pitchFamily="18" charset="0"/>
                          </a:rPr>
                          <m:t>𝒍</m:t>
                        </m:r>
                      </m:e>
                      <m:sub>
                        <m:r>
                          <a:rPr lang="fr-CH" sz="2800" i="1">
                            <a:latin typeface="Cambria Math" panose="02040503050406030204" pitchFamily="18" charset="0"/>
                          </a:rPr>
                          <m:t>𝑖𝑛𝑓𝑒𝑟𝑟𝑒𝑑</m:t>
                        </m:r>
                      </m:sub>
                    </m:sSub>
                    <m:d>
                      <m:dPr>
                        <m:ctrlPr>
                          <a:rPr lang="fr-CH" sz="2800" i="1">
                            <a:latin typeface="Cambria Math" panose="02040503050406030204" pitchFamily="18" charset="0"/>
                          </a:rPr>
                        </m:ctrlPr>
                      </m:dPr>
                      <m:e>
                        <m:r>
                          <a:rPr lang="fr-CH" sz="2800" i="1">
                            <a:latin typeface="Cambria Math" panose="02040503050406030204" pitchFamily="18" charset="0"/>
                          </a:rPr>
                          <m:t>𝑣</m:t>
                        </m:r>
                      </m:e>
                    </m:d>
                    <m:r>
                      <a:rPr lang="fr-CH" sz="2800" b="0" i="1" smtClean="0">
                        <a:latin typeface="Cambria Math" panose="02040503050406030204" pitchFamily="18" charset="0"/>
                      </a:rPr>
                      <m:t>:</m:t>
                    </m:r>
                    <m:r>
                      <a:rPr lang="fr-CH" sz="2800" b="0" i="1">
                        <a:latin typeface="Cambria Math" panose="02040503050406030204" pitchFamily="18" charset="0"/>
                      </a:rPr>
                      <m:t>=</m:t>
                    </m:r>
                    <m:sSub>
                      <m:sSubPr>
                        <m:ctrlPr>
                          <a:rPr lang="en-US" sz="2800" i="1">
                            <a:latin typeface="Cambria Math" panose="02040503050406030204" pitchFamily="18" charset="0"/>
                          </a:rPr>
                        </m:ctrlPr>
                      </m:sSubPr>
                      <m:e>
                        <m:r>
                          <a:rPr lang="fr-CH" sz="2800" b="1" i="1">
                            <a:latin typeface="Cambria Math" panose="02040503050406030204" pitchFamily="18" charset="0"/>
                          </a:rPr>
                          <m:t>𝒍</m:t>
                        </m:r>
                      </m:e>
                      <m:sub>
                        <m:r>
                          <a:rPr lang="fr-CH" sz="2800" b="0" i="1">
                            <a:latin typeface="Cambria Math" panose="02040503050406030204" pitchFamily="18" charset="0"/>
                          </a:rPr>
                          <m:t>𝑎𝑝𝑟𝑖𝑜𝑟𝑖</m:t>
                        </m:r>
                      </m:sub>
                    </m:sSub>
                    <m:d>
                      <m:dPr>
                        <m:ctrlPr>
                          <a:rPr lang="fr-CH" sz="2800" i="1">
                            <a:latin typeface="Cambria Math" panose="02040503050406030204" pitchFamily="18" charset="0"/>
                          </a:rPr>
                        </m:ctrlPr>
                      </m:dPr>
                      <m:e>
                        <m:r>
                          <a:rPr lang="fr-CH" sz="2800" i="1">
                            <a:latin typeface="Cambria Math" panose="02040503050406030204" pitchFamily="18" charset="0"/>
                          </a:rPr>
                          <m:t>𝑣</m:t>
                        </m:r>
                      </m:e>
                    </m:d>
                  </m:oMath>
                </a14:m>
                <a:r>
                  <a:rPr lang="fr-CH" sz="2800" dirty="0"/>
                  <a:t> for </a:t>
                </a:r>
                <a:r>
                  <a:rPr lang="fr-CH" sz="2800" dirty="0" err="1"/>
                  <a:t>nodes</a:t>
                </a:r>
                <a:r>
                  <a:rPr lang="fr-CH" sz="2800" dirty="0"/>
                  <a:t> </a:t>
                </a:r>
                <a:r>
                  <a:rPr lang="fr-CH" sz="2800" dirty="0" err="1"/>
                  <a:t>with</a:t>
                </a:r>
                <a:r>
                  <a:rPr lang="fr-CH" sz="2800" dirty="0"/>
                  <a:t> </a:t>
                </a:r>
                <a:r>
                  <a:rPr lang="fr-CH" sz="2800" dirty="0" err="1"/>
                  <a:t>known</a:t>
                </a:r>
                <a:r>
                  <a:rPr lang="fr-CH" sz="2800" dirty="0"/>
                  <a:t> labels, </a:t>
                </a:r>
                <a:br>
                  <a:rPr lang="fr-CH" sz="2800" dirty="0"/>
                </a:br>
                <a:r>
                  <a:rPr lang="fr-CH" sz="2800" dirty="0" err="1"/>
                  <a:t>otherwise</a:t>
                </a:r>
                <a:r>
                  <a:rPr lang="fr-CH" sz="2800" dirty="0"/>
                  <a:t> </a:t>
                </a:r>
                <a14:m>
                  <m:oMath xmlns:m="http://schemas.openxmlformats.org/officeDocument/2006/math">
                    <m:sSub>
                      <m:sSubPr>
                        <m:ctrlPr>
                          <a:rPr lang="en-US" sz="2800" i="1">
                            <a:latin typeface="Cambria Math" panose="02040503050406030204" pitchFamily="18" charset="0"/>
                          </a:rPr>
                        </m:ctrlPr>
                      </m:sSubPr>
                      <m:e>
                        <m:sSub>
                          <m:sSubPr>
                            <m:ctrlPr>
                              <a:rPr lang="en-US" sz="2800" i="1">
                                <a:latin typeface="Cambria Math" panose="02040503050406030204" pitchFamily="18" charset="0"/>
                              </a:rPr>
                            </m:ctrlPr>
                          </m:sSubPr>
                          <m:e>
                            <m:r>
                              <a:rPr lang="fr-CH" sz="2800" b="1" i="1">
                                <a:latin typeface="Cambria Math" panose="02040503050406030204" pitchFamily="18" charset="0"/>
                              </a:rPr>
                              <m:t>𝒍</m:t>
                            </m:r>
                          </m:e>
                          <m:sub>
                            <m:r>
                              <a:rPr lang="fr-CH" sz="2800" i="1">
                                <a:latin typeface="Cambria Math" panose="02040503050406030204" pitchFamily="18" charset="0"/>
                              </a:rPr>
                              <m:t>𝑖𝑛𝑓𝑒𝑟𝑟𝑒𝑑</m:t>
                            </m:r>
                          </m:sub>
                        </m:sSub>
                        <m:d>
                          <m:dPr>
                            <m:ctrlPr>
                              <a:rPr lang="fr-CH" sz="2800" i="1">
                                <a:latin typeface="Cambria Math" panose="02040503050406030204" pitchFamily="18" charset="0"/>
                              </a:rPr>
                            </m:ctrlPr>
                          </m:dPr>
                          <m:e>
                            <m:r>
                              <a:rPr lang="fr-CH" sz="2800" i="1">
                                <a:latin typeface="Cambria Math" panose="02040503050406030204" pitchFamily="18" charset="0"/>
                              </a:rPr>
                              <m:t>𝑣</m:t>
                            </m:r>
                          </m:e>
                        </m:d>
                        <m:r>
                          <a:rPr lang="fr-CH" sz="2800" i="1">
                            <a:latin typeface="Cambria Math" panose="02040503050406030204" pitchFamily="18" charset="0"/>
                          </a:rPr>
                          <m:t>:=</m:t>
                        </m:r>
                        <m:r>
                          <a:rPr lang="fr-CH" sz="2800" b="1" i="1">
                            <a:latin typeface="Cambria Math" panose="02040503050406030204" pitchFamily="18" charset="0"/>
                          </a:rPr>
                          <m:t>𝒍</m:t>
                        </m:r>
                      </m:e>
                      <m:sub>
                        <m:r>
                          <a:rPr lang="fr-CH" sz="2800" i="1">
                            <a:latin typeface="Cambria Math" panose="02040503050406030204" pitchFamily="18" charset="0"/>
                          </a:rPr>
                          <m:t>𝑢𝑛𝑘𝑛𝑜𝑤𝑛</m:t>
                        </m:r>
                      </m:sub>
                    </m:sSub>
                  </m:oMath>
                </a14:m>
                <a:r>
                  <a:rPr lang="fr-CH" sz="2800" dirty="0"/>
                  <a:t> </a:t>
                </a:r>
                <a:endParaRPr lang="en-US" sz="2800" dirty="0">
                  <a:latin typeface="Courier" pitchFamily="2" charset="0"/>
                </a:endParaRPr>
              </a:p>
              <a:p>
                <a:r>
                  <a:rPr lang="en-US" sz="2800" dirty="0"/>
                  <a:t>while not converged</a:t>
                </a:r>
              </a:p>
              <a:p>
                <a:r>
                  <a:rPr lang="en-US" sz="2800" dirty="0"/>
                  <a:t>	 </a:t>
                </a:r>
                <a14:m>
                  <m:oMath xmlns:m="http://schemas.openxmlformats.org/officeDocument/2006/math">
                    <m:sSub>
                      <m:sSubPr>
                        <m:ctrlPr>
                          <a:rPr lang="en-US" sz="2800" i="1">
                            <a:latin typeface="Cambria Math" panose="02040503050406030204" pitchFamily="18" charset="0"/>
                          </a:rPr>
                        </m:ctrlPr>
                      </m:sSubPr>
                      <m:e>
                        <m:r>
                          <a:rPr lang="fr-CH" sz="2800" b="1" i="1">
                            <a:latin typeface="Cambria Math" panose="02040503050406030204" pitchFamily="18" charset="0"/>
                          </a:rPr>
                          <m:t>𝒍</m:t>
                        </m:r>
                      </m:e>
                      <m:sub>
                        <m:r>
                          <a:rPr lang="fr-CH" sz="2800" i="1">
                            <a:latin typeface="Cambria Math" panose="02040503050406030204" pitchFamily="18" charset="0"/>
                          </a:rPr>
                          <m:t>𝑖𝑛𝑓𝑒𝑟𝑟𝑒𝑑</m:t>
                        </m:r>
                      </m:sub>
                    </m:sSub>
                    <m:d>
                      <m:dPr>
                        <m:ctrlPr>
                          <a:rPr lang="fr-CH" sz="2800" i="1">
                            <a:latin typeface="Cambria Math" panose="02040503050406030204" pitchFamily="18" charset="0"/>
                          </a:rPr>
                        </m:ctrlPr>
                      </m:dPr>
                      <m:e>
                        <m:r>
                          <a:rPr lang="fr-CH" sz="2800" i="1">
                            <a:latin typeface="Cambria Math" panose="02040503050406030204" pitchFamily="18" charset="0"/>
                          </a:rPr>
                          <m:t>𝑣</m:t>
                        </m:r>
                      </m:e>
                    </m:d>
                    <m:r>
                      <a:rPr lang="fr-CH" sz="2800" b="0" i="1" smtClean="0">
                        <a:latin typeface="Cambria Math" panose="02040503050406030204" pitchFamily="18" charset="0"/>
                      </a:rPr>
                      <m:t>:</m:t>
                    </m:r>
                    <m:r>
                      <a:rPr lang="fr-CH" sz="2800" i="1">
                        <a:latin typeface="Cambria Math" panose="02040503050406030204" pitchFamily="18" charset="0"/>
                      </a:rPr>
                      <m:t>=</m:t>
                    </m:r>
                    <m:f>
                      <m:fPr>
                        <m:ctrlPr>
                          <a:rPr lang="fr-CH" sz="2800" i="1">
                            <a:latin typeface="Cambria Math" panose="02040503050406030204" pitchFamily="18" charset="0"/>
                          </a:rPr>
                        </m:ctrlPr>
                      </m:fPr>
                      <m:num>
                        <m:r>
                          <a:rPr lang="fr-CH" sz="2800" i="1">
                            <a:latin typeface="Cambria Math" panose="02040503050406030204" pitchFamily="18" charset="0"/>
                          </a:rPr>
                          <m:t>1</m:t>
                        </m:r>
                      </m:num>
                      <m:den>
                        <m:r>
                          <m:rPr>
                            <m:sty m:val="p"/>
                          </m:rPr>
                          <a:rPr lang="fr-CH" sz="2800">
                            <a:latin typeface="Cambria Math" panose="02040503050406030204" pitchFamily="18" charset="0"/>
                          </a:rPr>
                          <m:t>deg</m:t>
                        </m:r>
                        <m:r>
                          <a:rPr lang="fr-CH" sz="2800" i="1">
                            <a:latin typeface="Cambria Math" panose="02040503050406030204" pitchFamily="18" charset="0"/>
                          </a:rPr>
                          <m:t>⁡(</m:t>
                        </m:r>
                        <m:r>
                          <a:rPr lang="fr-CH" sz="2800" i="1">
                            <a:latin typeface="Cambria Math" panose="02040503050406030204" pitchFamily="18" charset="0"/>
                          </a:rPr>
                          <m:t>𝑣</m:t>
                        </m:r>
                        <m:r>
                          <a:rPr lang="fr-CH" sz="2800" i="1">
                            <a:latin typeface="Cambria Math" panose="02040503050406030204" pitchFamily="18" charset="0"/>
                          </a:rPr>
                          <m:t>)</m:t>
                        </m:r>
                      </m:den>
                    </m:f>
                    <m:nary>
                      <m:naryPr>
                        <m:chr m:val="∑"/>
                        <m:supHide m:val="on"/>
                        <m:ctrlPr>
                          <a:rPr lang="fr-CH" sz="2800" i="1">
                            <a:latin typeface="Cambria Math" panose="02040503050406030204" pitchFamily="18" charset="0"/>
                          </a:rPr>
                        </m:ctrlPr>
                      </m:naryPr>
                      <m:sub>
                        <m:r>
                          <m:rPr>
                            <m:brk m:alnAt="7"/>
                          </m:rPr>
                          <a:rPr lang="fr-CH" sz="2800" i="1">
                            <a:latin typeface="Cambria Math" panose="02040503050406030204" pitchFamily="18" charset="0"/>
                          </a:rPr>
                          <m:t>(</m:t>
                        </m:r>
                        <m:r>
                          <a:rPr lang="fr-CH" sz="2800" i="1">
                            <a:latin typeface="Cambria Math" panose="02040503050406030204" pitchFamily="18" charset="0"/>
                          </a:rPr>
                          <m:t>𝑣</m:t>
                        </m:r>
                        <m:r>
                          <a:rPr lang="fr-CH" sz="2800" i="1">
                            <a:latin typeface="Cambria Math" panose="02040503050406030204" pitchFamily="18" charset="0"/>
                          </a:rPr>
                          <m:t>,</m:t>
                        </m:r>
                        <m:r>
                          <a:rPr lang="fr-CH" sz="2800" i="1">
                            <a:latin typeface="Cambria Math" panose="02040503050406030204" pitchFamily="18" charset="0"/>
                          </a:rPr>
                          <m:t>𝑤</m:t>
                        </m:r>
                        <m:r>
                          <a:rPr lang="fr-CH" sz="2800" i="1">
                            <a:latin typeface="Cambria Math" panose="02040503050406030204" pitchFamily="18" charset="0"/>
                          </a:rPr>
                          <m:t>)∈</m:t>
                        </m:r>
                        <m:r>
                          <a:rPr lang="fr-CH" sz="2800" i="1">
                            <a:latin typeface="Cambria Math" panose="02040503050406030204" pitchFamily="18" charset="0"/>
                            <a:ea typeface="Cambria Math" panose="02040503050406030204" pitchFamily="18" charset="0"/>
                          </a:rPr>
                          <m:t>𝐸</m:t>
                        </m:r>
                      </m:sub>
                      <m:sup/>
                      <m:e>
                        <m:sSub>
                          <m:sSubPr>
                            <m:ctrlPr>
                              <a:rPr lang="en-US" sz="2800" i="1">
                                <a:latin typeface="Cambria Math" panose="02040503050406030204" pitchFamily="18" charset="0"/>
                              </a:rPr>
                            </m:ctrlPr>
                          </m:sSubPr>
                          <m:e>
                            <m:r>
                              <a:rPr lang="fr-CH" sz="2800" b="1" i="1">
                                <a:latin typeface="Cambria Math" panose="02040503050406030204" pitchFamily="18" charset="0"/>
                              </a:rPr>
                              <m:t>𝒍</m:t>
                            </m:r>
                          </m:e>
                          <m:sub>
                            <m:r>
                              <a:rPr lang="fr-CH" sz="2800" i="1">
                                <a:latin typeface="Cambria Math" panose="02040503050406030204" pitchFamily="18" charset="0"/>
                              </a:rPr>
                              <m:t>𝑖𝑛𝑓𝑒𝑟𝑟𝑒𝑑</m:t>
                            </m:r>
                          </m:sub>
                        </m:sSub>
                        <m:d>
                          <m:dPr>
                            <m:ctrlPr>
                              <a:rPr lang="fr-CH" sz="2800" i="1">
                                <a:latin typeface="Cambria Math" panose="02040503050406030204" pitchFamily="18" charset="0"/>
                              </a:rPr>
                            </m:ctrlPr>
                          </m:dPr>
                          <m:e>
                            <m:r>
                              <a:rPr lang="fr-CH" sz="2800" i="1">
                                <a:latin typeface="Cambria Math" panose="02040503050406030204" pitchFamily="18" charset="0"/>
                              </a:rPr>
                              <m:t>𝑤</m:t>
                            </m:r>
                          </m:e>
                        </m:d>
                      </m:e>
                    </m:nary>
                    <m:r>
                      <a:rPr lang="fr-CH" sz="2800" i="1">
                        <a:latin typeface="Cambria Math" panose="02040503050406030204" pitchFamily="18" charset="0"/>
                      </a:rPr>
                      <m:t> </m:t>
                    </m:r>
                  </m:oMath>
                </a14:m>
                <a:endParaRPr lang="en-US" sz="2800" dirty="0"/>
              </a:p>
              <a:p>
                <a:r>
                  <a:rPr lang="en-US" sz="2800" dirty="0"/>
                  <a:t>	</a:t>
                </a:r>
                <a14:m>
                  <m:oMath xmlns:m="http://schemas.openxmlformats.org/officeDocument/2006/math">
                    <m:sSub>
                      <m:sSubPr>
                        <m:ctrlPr>
                          <a:rPr lang="en-US" sz="2800" i="1">
                            <a:latin typeface="Cambria Math" panose="02040503050406030204" pitchFamily="18" charset="0"/>
                          </a:rPr>
                        </m:ctrlPr>
                      </m:sSubPr>
                      <m:e>
                        <m:r>
                          <a:rPr lang="fr-CH" sz="2800" b="1" i="1">
                            <a:latin typeface="Cambria Math" panose="02040503050406030204" pitchFamily="18" charset="0"/>
                          </a:rPr>
                          <m:t>𝒍</m:t>
                        </m:r>
                      </m:e>
                      <m:sub>
                        <m:r>
                          <a:rPr lang="fr-CH" sz="2800" i="1">
                            <a:latin typeface="Cambria Math" panose="02040503050406030204" pitchFamily="18" charset="0"/>
                          </a:rPr>
                          <m:t>𝑖𝑛𝑓𝑒𝑟𝑟𝑒𝑑</m:t>
                        </m:r>
                      </m:sub>
                    </m:sSub>
                    <m:d>
                      <m:dPr>
                        <m:ctrlPr>
                          <a:rPr lang="fr-CH" sz="2800" i="1">
                            <a:latin typeface="Cambria Math" panose="02040503050406030204" pitchFamily="18" charset="0"/>
                          </a:rPr>
                        </m:ctrlPr>
                      </m:dPr>
                      <m:e>
                        <m:r>
                          <a:rPr lang="fr-CH" sz="2800" i="1">
                            <a:latin typeface="Cambria Math" panose="02040503050406030204" pitchFamily="18" charset="0"/>
                          </a:rPr>
                          <m:t>𝑣</m:t>
                        </m:r>
                      </m:e>
                    </m:d>
                    <m:r>
                      <a:rPr lang="fr-CH" sz="2800" b="0" i="0" smtClean="0">
                        <a:latin typeface="Cambria Math" panose="02040503050406030204" pitchFamily="18" charset="0"/>
                      </a:rPr>
                      <m:t>:</m:t>
                    </m:r>
                    <m:r>
                      <a:rPr lang="fr-CH" sz="2800" b="0" i="0">
                        <a:latin typeface="Cambria Math" panose="02040503050406030204" pitchFamily="18" charset="0"/>
                      </a:rPr>
                      <m:t>=</m:t>
                    </m:r>
                    <m:r>
                      <a:rPr lang="fr-CH" sz="2800" b="0" i="1">
                        <a:latin typeface="Cambria Math" panose="02040503050406030204" pitchFamily="18" charset="0"/>
                      </a:rPr>
                      <m:t>      </m:t>
                    </m:r>
                    <m:sSubSup>
                      <m:sSubSupPr>
                        <m:ctrlPr>
                          <a:rPr lang="fr-CH" sz="2800" b="0" i="1">
                            <a:latin typeface="Cambria Math" panose="02040503050406030204" pitchFamily="18" charset="0"/>
                          </a:rPr>
                        </m:ctrlPr>
                      </m:sSubSupPr>
                      <m:e>
                        <m:r>
                          <a:rPr lang="fr-CH" sz="2800" b="0" i="1">
                            <a:latin typeface="Cambria Math" panose="02040503050406030204" pitchFamily="18" charset="0"/>
                          </a:rPr>
                          <m:t>𝑝</m:t>
                        </m:r>
                      </m:e>
                      <m:sub>
                        <m:r>
                          <a:rPr lang="fr-CH" sz="2800" b="0" i="1">
                            <a:latin typeface="Cambria Math" panose="02040503050406030204" pitchFamily="18" charset="0"/>
                          </a:rPr>
                          <m:t>𝑣</m:t>
                        </m:r>
                      </m:sub>
                      <m:sup>
                        <m:r>
                          <a:rPr lang="fr-CH" sz="2800" b="0" i="1">
                            <a:latin typeface="Cambria Math" panose="02040503050406030204" pitchFamily="18" charset="0"/>
                          </a:rPr>
                          <m:t>𝑖𝑛𝑗</m:t>
                        </m:r>
                      </m:sup>
                    </m:sSubSup>
                    <m:sSub>
                      <m:sSubPr>
                        <m:ctrlPr>
                          <a:rPr lang="en-US" sz="2800" i="1">
                            <a:latin typeface="Cambria Math" panose="02040503050406030204" pitchFamily="18" charset="0"/>
                          </a:rPr>
                        </m:ctrlPr>
                      </m:sSubPr>
                      <m:e>
                        <m:r>
                          <a:rPr lang="fr-CH" sz="2800" b="1" i="1">
                            <a:latin typeface="Cambria Math" panose="02040503050406030204" pitchFamily="18" charset="0"/>
                          </a:rPr>
                          <m:t>  </m:t>
                        </m:r>
                        <m:r>
                          <a:rPr lang="fr-CH" sz="2800" b="1" i="1">
                            <a:latin typeface="Cambria Math" panose="02040503050406030204" pitchFamily="18" charset="0"/>
                          </a:rPr>
                          <m:t>𝒍</m:t>
                        </m:r>
                      </m:e>
                      <m:sub>
                        <m:r>
                          <a:rPr lang="fr-CH" sz="2800" i="1">
                            <a:latin typeface="Cambria Math" panose="02040503050406030204" pitchFamily="18" charset="0"/>
                          </a:rPr>
                          <m:t>𝑎𝑝𝑟𝑖𝑜𝑟𝑖</m:t>
                        </m:r>
                      </m:sub>
                    </m:sSub>
                    <m:d>
                      <m:dPr>
                        <m:ctrlPr>
                          <a:rPr lang="fr-CH" sz="2800" i="1">
                            <a:latin typeface="Cambria Math" panose="02040503050406030204" pitchFamily="18" charset="0"/>
                          </a:rPr>
                        </m:ctrlPr>
                      </m:dPr>
                      <m:e>
                        <m:r>
                          <a:rPr lang="fr-CH" sz="2800" i="1">
                            <a:latin typeface="Cambria Math" panose="02040503050406030204" pitchFamily="18" charset="0"/>
                          </a:rPr>
                          <m:t>𝑣</m:t>
                        </m:r>
                      </m:e>
                    </m:d>
                    <m:r>
                      <a:rPr lang="fr-CH" sz="2800" b="0" i="1">
                        <a:latin typeface="Cambria Math" panose="02040503050406030204" pitchFamily="18" charset="0"/>
                      </a:rPr>
                      <m:t>+</m:t>
                    </m:r>
                  </m:oMath>
                </a14:m>
                <a:r>
                  <a:rPr lang="fr-CH" sz="2800" dirty="0"/>
                  <a:t>		</a:t>
                </a:r>
                <a:r>
                  <a:rPr lang="en-US" sz="2800" dirty="0"/>
                  <a:t> // inject </a:t>
                </a:r>
                <a:r>
                  <a:rPr lang="en-US" sz="2800" dirty="0" err="1"/>
                  <a:t>apriori</a:t>
                </a:r>
                <a:r>
                  <a:rPr lang="en-US" sz="2800" dirty="0"/>
                  <a:t> knowledge</a:t>
                </a:r>
                <a:br>
                  <a:rPr lang="fr-CH" sz="2800" dirty="0"/>
                </a:br>
                <a:r>
                  <a:rPr lang="fr-CH" sz="2800" dirty="0"/>
                  <a:t>				</a:t>
                </a:r>
                <a14:m>
                  <m:oMath xmlns:m="http://schemas.openxmlformats.org/officeDocument/2006/math">
                    <m:sSubSup>
                      <m:sSubSupPr>
                        <m:ctrlPr>
                          <a:rPr lang="fr-CH" sz="2800" i="1">
                            <a:latin typeface="Cambria Math" panose="02040503050406030204" pitchFamily="18" charset="0"/>
                          </a:rPr>
                        </m:ctrlPr>
                      </m:sSubSupPr>
                      <m:e>
                        <m:r>
                          <a:rPr lang="fr-CH" sz="2800" i="1">
                            <a:latin typeface="Cambria Math" panose="02040503050406030204" pitchFamily="18" charset="0"/>
                          </a:rPr>
                          <m:t>𝑝</m:t>
                        </m:r>
                      </m:e>
                      <m:sub>
                        <m:r>
                          <a:rPr lang="fr-CH" sz="2800" i="1">
                            <a:latin typeface="Cambria Math" panose="02040503050406030204" pitchFamily="18" charset="0"/>
                          </a:rPr>
                          <m:t>𝑣</m:t>
                        </m:r>
                      </m:sub>
                      <m:sup>
                        <m:r>
                          <a:rPr lang="fr-CH" sz="2800" b="0" i="1">
                            <a:latin typeface="Cambria Math" panose="02040503050406030204" pitchFamily="18" charset="0"/>
                          </a:rPr>
                          <m:t>𝑐𝑜𝑛</m:t>
                        </m:r>
                      </m:sup>
                    </m:sSubSup>
                    <m:sSub>
                      <m:sSubPr>
                        <m:ctrlPr>
                          <a:rPr lang="en-US" sz="2800" i="1">
                            <a:latin typeface="Cambria Math" panose="02040503050406030204" pitchFamily="18" charset="0"/>
                          </a:rPr>
                        </m:ctrlPr>
                      </m:sSubPr>
                      <m:e>
                        <m:r>
                          <a:rPr lang="fr-CH" sz="2800" b="1" i="1">
                            <a:latin typeface="Cambria Math" panose="02040503050406030204" pitchFamily="18" charset="0"/>
                          </a:rPr>
                          <m:t> </m:t>
                        </m:r>
                        <m:r>
                          <a:rPr lang="fr-CH" sz="2800" b="1" i="1">
                            <a:latin typeface="Cambria Math" panose="02040503050406030204" pitchFamily="18" charset="0"/>
                          </a:rPr>
                          <m:t>𝒍</m:t>
                        </m:r>
                      </m:e>
                      <m:sub>
                        <m:r>
                          <a:rPr lang="fr-CH" sz="2800" i="1">
                            <a:latin typeface="Cambria Math" panose="02040503050406030204" pitchFamily="18" charset="0"/>
                          </a:rPr>
                          <m:t>𝑖𝑛𝑓𝑒𝑟𝑟𝑒𝑑</m:t>
                        </m:r>
                      </m:sub>
                    </m:sSub>
                    <m:d>
                      <m:dPr>
                        <m:ctrlPr>
                          <a:rPr lang="fr-CH" sz="2800" i="1">
                            <a:latin typeface="Cambria Math" panose="02040503050406030204" pitchFamily="18" charset="0"/>
                          </a:rPr>
                        </m:ctrlPr>
                      </m:dPr>
                      <m:e>
                        <m:r>
                          <a:rPr lang="fr-CH" sz="2800" i="1">
                            <a:latin typeface="Cambria Math" panose="02040503050406030204" pitchFamily="18" charset="0"/>
                          </a:rPr>
                          <m:t>𝑣</m:t>
                        </m:r>
                      </m:e>
                    </m:d>
                    <m:r>
                      <a:rPr lang="fr-CH" sz="2800" b="0" i="1">
                        <a:latin typeface="Cambria Math" panose="02040503050406030204" pitchFamily="18" charset="0"/>
                      </a:rPr>
                      <m:t>+</m:t>
                    </m:r>
                  </m:oMath>
                </a14:m>
                <a:r>
                  <a:rPr lang="fr-CH" sz="2800" b="0" dirty="0"/>
                  <a:t>	</a:t>
                </a:r>
                <a:r>
                  <a:rPr lang="en-US" sz="2800" dirty="0"/>
                  <a:t> // infer from neighbors</a:t>
                </a:r>
                <a:endParaRPr lang="fr-CH" sz="2800" b="0" dirty="0"/>
              </a:p>
              <a:p>
                <a:r>
                  <a:rPr lang="en-US" sz="2800" dirty="0"/>
                  <a:t>				</a:t>
                </a:r>
                <a14:m>
                  <m:oMath xmlns:m="http://schemas.openxmlformats.org/officeDocument/2006/math">
                    <m:sSubSup>
                      <m:sSubSupPr>
                        <m:ctrlPr>
                          <a:rPr lang="fr-CH" sz="2800" i="1">
                            <a:latin typeface="Cambria Math" panose="02040503050406030204" pitchFamily="18" charset="0"/>
                          </a:rPr>
                        </m:ctrlPr>
                      </m:sSubSupPr>
                      <m:e>
                        <m:r>
                          <a:rPr lang="fr-CH" sz="2800" i="1">
                            <a:latin typeface="Cambria Math" panose="02040503050406030204" pitchFamily="18" charset="0"/>
                          </a:rPr>
                          <m:t>𝑝</m:t>
                        </m:r>
                      </m:e>
                      <m:sub>
                        <m:r>
                          <a:rPr lang="fr-CH" sz="2800" i="1">
                            <a:latin typeface="Cambria Math" panose="02040503050406030204" pitchFamily="18" charset="0"/>
                          </a:rPr>
                          <m:t>𝑣</m:t>
                        </m:r>
                      </m:sub>
                      <m:sup>
                        <m:r>
                          <a:rPr lang="fr-CH" sz="2800" b="0" i="1">
                            <a:latin typeface="Cambria Math" panose="02040503050406030204" pitchFamily="18" charset="0"/>
                          </a:rPr>
                          <m:t>𝑎𝑏𝑎</m:t>
                        </m:r>
                      </m:sup>
                    </m:sSubSup>
                    <m:sSub>
                      <m:sSubPr>
                        <m:ctrlPr>
                          <a:rPr lang="en-US" sz="2800" i="1">
                            <a:latin typeface="Cambria Math" panose="02040503050406030204" pitchFamily="18" charset="0"/>
                          </a:rPr>
                        </m:ctrlPr>
                      </m:sSubPr>
                      <m:e>
                        <m:r>
                          <a:rPr lang="fr-CH" sz="2800" b="1" i="1">
                            <a:latin typeface="Cambria Math" panose="02040503050406030204" pitchFamily="18" charset="0"/>
                          </a:rPr>
                          <m:t> </m:t>
                        </m:r>
                        <m:r>
                          <a:rPr lang="fr-CH" sz="2800" b="1" i="1">
                            <a:latin typeface="Cambria Math" panose="02040503050406030204" pitchFamily="18" charset="0"/>
                          </a:rPr>
                          <m:t>𝒍</m:t>
                        </m:r>
                      </m:e>
                      <m:sub>
                        <m:r>
                          <a:rPr lang="fr-CH" sz="2800" b="0" i="1">
                            <a:latin typeface="Cambria Math" panose="02040503050406030204" pitchFamily="18" charset="0"/>
                          </a:rPr>
                          <m:t>𝑢𝑛𝑘𝑛𝑜𝑤𝑛</m:t>
                        </m:r>
                      </m:sub>
                    </m:sSub>
                  </m:oMath>
                </a14:m>
                <a:r>
                  <a:rPr lang="en-US" sz="2800" dirty="0"/>
                  <a:t>	 	// abandon</a:t>
                </a:r>
              </a:p>
              <a:p>
                <a:endParaRPr lang="en-US" sz="2800" dirty="0"/>
              </a:p>
              <a:p>
                <a:r>
                  <a:rPr lang="en-US" sz="2800" dirty="0"/>
                  <a:t>The probabilities </a:t>
                </a:r>
                <a14:m>
                  <m:oMath xmlns:m="http://schemas.openxmlformats.org/officeDocument/2006/math">
                    <m:sSubSup>
                      <m:sSubSupPr>
                        <m:ctrlPr>
                          <a:rPr lang="fr-CH" sz="2800" i="1">
                            <a:latin typeface="Cambria Math" panose="02040503050406030204" pitchFamily="18" charset="0"/>
                          </a:rPr>
                        </m:ctrlPr>
                      </m:sSubSupPr>
                      <m:e>
                        <m:r>
                          <a:rPr lang="fr-CH" sz="2800" i="1">
                            <a:latin typeface="Cambria Math" panose="02040503050406030204" pitchFamily="18" charset="0"/>
                          </a:rPr>
                          <m:t>𝑝</m:t>
                        </m:r>
                      </m:e>
                      <m:sub>
                        <m:r>
                          <a:rPr lang="fr-CH" sz="2800" i="1">
                            <a:latin typeface="Cambria Math" panose="02040503050406030204" pitchFamily="18" charset="0"/>
                          </a:rPr>
                          <m:t>𝑣</m:t>
                        </m:r>
                      </m:sub>
                      <m:sup>
                        <m:r>
                          <a:rPr lang="fr-CH" sz="2800" i="1">
                            <a:latin typeface="Cambria Math" panose="02040503050406030204" pitchFamily="18" charset="0"/>
                          </a:rPr>
                          <m:t>𝑖𝑛𝑗</m:t>
                        </m:r>
                      </m:sup>
                    </m:sSubSup>
                  </m:oMath>
                </a14:m>
                <a:r>
                  <a:rPr lang="en-US" sz="2800" dirty="0"/>
                  <a:t>, </a:t>
                </a:r>
                <a14:m>
                  <m:oMath xmlns:m="http://schemas.openxmlformats.org/officeDocument/2006/math">
                    <m:sSubSup>
                      <m:sSubSupPr>
                        <m:ctrlPr>
                          <a:rPr lang="fr-CH" sz="2800" i="1">
                            <a:latin typeface="Cambria Math" panose="02040503050406030204" pitchFamily="18" charset="0"/>
                          </a:rPr>
                        </m:ctrlPr>
                      </m:sSubSupPr>
                      <m:e>
                        <m:r>
                          <a:rPr lang="fr-CH" sz="2800" i="1">
                            <a:latin typeface="Cambria Math" panose="02040503050406030204" pitchFamily="18" charset="0"/>
                          </a:rPr>
                          <m:t>𝑝</m:t>
                        </m:r>
                      </m:e>
                      <m:sub>
                        <m:r>
                          <a:rPr lang="fr-CH" sz="2800" i="1">
                            <a:latin typeface="Cambria Math" panose="02040503050406030204" pitchFamily="18" charset="0"/>
                          </a:rPr>
                          <m:t>𝑣</m:t>
                        </m:r>
                      </m:sub>
                      <m:sup>
                        <m:r>
                          <a:rPr lang="fr-CH" sz="2800" i="1">
                            <a:latin typeface="Cambria Math" panose="02040503050406030204" pitchFamily="18" charset="0"/>
                          </a:rPr>
                          <m:t>𝑐𝑜𝑛</m:t>
                        </m:r>
                      </m:sup>
                    </m:sSubSup>
                  </m:oMath>
                </a14:m>
                <a:r>
                  <a:rPr lang="en-US" sz="2800" dirty="0"/>
                  <a:t> and </a:t>
                </a:r>
                <a14:m>
                  <m:oMath xmlns:m="http://schemas.openxmlformats.org/officeDocument/2006/math">
                    <m:sSubSup>
                      <m:sSubSupPr>
                        <m:ctrlPr>
                          <a:rPr lang="fr-CH" sz="2800" i="1">
                            <a:latin typeface="Cambria Math" panose="02040503050406030204" pitchFamily="18" charset="0"/>
                          </a:rPr>
                        </m:ctrlPr>
                      </m:sSubSupPr>
                      <m:e>
                        <m:r>
                          <a:rPr lang="fr-CH" sz="2800" i="1">
                            <a:latin typeface="Cambria Math" panose="02040503050406030204" pitchFamily="18" charset="0"/>
                          </a:rPr>
                          <m:t>𝑝</m:t>
                        </m:r>
                      </m:e>
                      <m:sub>
                        <m:r>
                          <a:rPr lang="fr-CH" sz="2800" i="1">
                            <a:latin typeface="Cambria Math" panose="02040503050406030204" pitchFamily="18" charset="0"/>
                          </a:rPr>
                          <m:t>𝑣</m:t>
                        </m:r>
                      </m:sub>
                      <m:sup>
                        <m:r>
                          <a:rPr lang="fr-CH" sz="2800" i="1">
                            <a:latin typeface="Cambria Math" panose="02040503050406030204" pitchFamily="18" charset="0"/>
                          </a:rPr>
                          <m:t>𝑎𝑏</m:t>
                        </m:r>
                        <m:r>
                          <a:rPr lang="fr-CH" sz="2800" b="0" i="1">
                            <a:latin typeface="Cambria Math" panose="02040503050406030204" pitchFamily="18" charset="0"/>
                          </a:rPr>
                          <m:t>𝑎</m:t>
                        </m:r>
                      </m:sup>
                    </m:sSubSup>
                  </m:oMath>
                </a14:m>
                <a:r>
                  <a:rPr lang="en-US" sz="2800" dirty="0"/>
                  <a:t> can be interpreted as decisions in a random walk</a:t>
                </a:r>
              </a:p>
              <a:p>
                <a:endParaRPr lang="en-US" sz="2800" dirty="0"/>
              </a:p>
              <a:p>
                <a:endParaRPr lang="en-US" sz="2800" dirty="0"/>
              </a:p>
            </p:txBody>
          </p:sp>
        </mc:Choice>
        <mc:Fallback xmlns="">
          <p:sp>
            <p:nvSpPr>
              <p:cNvPr id="3" name="Content Placeholder 2">
                <a:extLst>
                  <a:ext uri="{FF2B5EF4-FFF2-40B4-BE49-F238E27FC236}">
                    <a16:creationId xmlns:a16="http://schemas.microsoft.com/office/drawing/2014/main" id="{65C0B111-BE2C-9D40-B3E1-6C49E7530BDA}"/>
                  </a:ext>
                </a:extLst>
              </p:cNvPr>
              <p:cNvSpPr>
                <a:spLocks noGrp="1" noRot="1" noChangeAspect="1" noMove="1" noResize="1" noEditPoints="1" noAdjustHandles="1" noChangeArrowheads="1" noChangeShapeType="1" noTextEdit="1"/>
              </p:cNvSpPr>
              <p:nvPr>
                <p:ph idx="1"/>
              </p:nvPr>
            </p:nvSpPr>
            <p:spPr>
              <a:xfrm>
                <a:off x="233048" y="1549485"/>
                <a:ext cx="11646215" cy="5809192"/>
              </a:xfrm>
              <a:blipFill>
                <a:blip r:embed="rId3"/>
                <a:stretch>
                  <a:fillRect l="-871" b="-6318"/>
                </a:stretch>
              </a:blipFill>
            </p:spPr>
            <p:txBody>
              <a:bodyPr/>
              <a:lstStyle/>
              <a:p>
                <a:r>
                  <a:rPr lang="en-CH">
                    <a:noFill/>
                  </a:rPr>
                  <a:t> </a:t>
                </a:r>
              </a:p>
            </p:txBody>
          </p:sp>
        </mc:Fallback>
      </mc:AlternateContent>
      <p:sp>
        <p:nvSpPr>
          <p:cNvPr id="4" name="Footer Placeholder 3">
            <a:extLst>
              <a:ext uri="{FF2B5EF4-FFF2-40B4-BE49-F238E27FC236}">
                <a16:creationId xmlns:a16="http://schemas.microsoft.com/office/drawing/2014/main" id="{B5447119-82B1-7441-B6CD-638AFFD312B6}"/>
              </a:ext>
            </a:extLst>
          </p:cNvPr>
          <p:cNvSpPr>
            <a:spLocks noGrp="1"/>
          </p:cNvSpPr>
          <p:nvPr>
            <p:ph type="ftr" sz="quarter" idx="10"/>
          </p:nvPr>
        </p:nvSpPr>
        <p:spPr/>
        <p:txBody>
          <a:bodyPr/>
          <a:lstStyle/>
          <a:p>
            <a:r>
              <a:rPr lang="fr-CH"/>
              <a:t>©2024, Karl Aberer, EPFL-IC, Laboratoire de systèmes d'informations répartis </a:t>
            </a:r>
            <a:endParaRPr lang="en-GB" dirty="0"/>
          </a:p>
        </p:txBody>
      </p:sp>
    </p:spTree>
    <p:extLst>
      <p:ext uri="{BB962C8B-B14F-4D97-AF65-F5344CB8AC3E}">
        <p14:creationId xmlns:p14="http://schemas.microsoft.com/office/powerpoint/2010/main" val="6195168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7B3593-7B02-904D-B8EA-0E98B5CCFA22}"/>
              </a:ext>
            </a:extLst>
          </p:cNvPr>
          <p:cNvSpPr>
            <a:spLocks noGrp="1"/>
          </p:cNvSpPr>
          <p:nvPr>
            <p:ph type="title"/>
          </p:nvPr>
        </p:nvSpPr>
        <p:spPr/>
        <p:txBody>
          <a:bodyPr/>
          <a:lstStyle/>
          <a:p>
            <a:r>
              <a:rPr lang="en-US" dirty="0"/>
              <a:t>Example</a:t>
            </a:r>
          </a:p>
        </p:txBody>
      </p:sp>
      <p:sp>
        <p:nvSpPr>
          <p:cNvPr id="4" name="Footer Placeholder 3">
            <a:extLst>
              <a:ext uri="{FF2B5EF4-FFF2-40B4-BE49-F238E27FC236}">
                <a16:creationId xmlns:a16="http://schemas.microsoft.com/office/drawing/2014/main" id="{4ECE0AE2-1F09-8E44-AE84-2189B3430F1D}"/>
              </a:ext>
            </a:extLst>
          </p:cNvPr>
          <p:cNvSpPr>
            <a:spLocks noGrp="1"/>
          </p:cNvSpPr>
          <p:nvPr>
            <p:ph type="ftr" sz="quarter" idx="10"/>
          </p:nvPr>
        </p:nvSpPr>
        <p:spPr/>
        <p:txBody>
          <a:bodyPr/>
          <a:lstStyle/>
          <a:p>
            <a:r>
              <a:rPr lang="fr-CH"/>
              <a:t>©2024, Karl Aberer, EPFL-IC, Laboratoire de systèmes d'informations répartis </a:t>
            </a:r>
            <a:endParaRPr lang="en-GB" dirty="0"/>
          </a:p>
        </p:txBody>
      </p:sp>
      <p:sp>
        <p:nvSpPr>
          <p:cNvPr id="5" name="Oval 4">
            <a:extLst>
              <a:ext uri="{FF2B5EF4-FFF2-40B4-BE49-F238E27FC236}">
                <a16:creationId xmlns:a16="http://schemas.microsoft.com/office/drawing/2014/main" id="{42BF8166-7B2E-3B4E-BD3E-F4428F0555DA}"/>
              </a:ext>
            </a:extLst>
          </p:cNvPr>
          <p:cNvSpPr/>
          <p:nvPr/>
        </p:nvSpPr>
        <p:spPr bwMode="auto">
          <a:xfrm>
            <a:off x="4571479" y="3096559"/>
            <a:ext cx="576064" cy="576064"/>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2"/>
                </a:solidFill>
                <a:effectLst/>
                <a:latin typeface="Calibri" panose="020F0502020204030204" pitchFamily="34" charset="0"/>
                <a:cs typeface="Calibri" panose="020F0502020204030204" pitchFamily="34" charset="0"/>
              </a:rPr>
              <a:t>-</a:t>
            </a:r>
          </a:p>
        </p:txBody>
      </p:sp>
      <p:sp>
        <p:nvSpPr>
          <p:cNvPr id="6" name="Oval 5">
            <a:extLst>
              <a:ext uri="{FF2B5EF4-FFF2-40B4-BE49-F238E27FC236}">
                <a16:creationId xmlns:a16="http://schemas.microsoft.com/office/drawing/2014/main" id="{00C72176-F71A-3449-8D59-B126F7521CDC}"/>
              </a:ext>
            </a:extLst>
          </p:cNvPr>
          <p:cNvSpPr/>
          <p:nvPr/>
        </p:nvSpPr>
        <p:spPr bwMode="auto">
          <a:xfrm>
            <a:off x="5435575" y="4104828"/>
            <a:ext cx="576064" cy="576064"/>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2"/>
                </a:solidFill>
                <a:effectLst/>
                <a:latin typeface="Calibri" panose="020F0502020204030204" pitchFamily="34" charset="0"/>
                <a:cs typeface="Calibri" panose="020F0502020204030204" pitchFamily="34" charset="0"/>
              </a:rPr>
              <a:t>u</a:t>
            </a:r>
          </a:p>
        </p:txBody>
      </p:sp>
      <p:sp>
        <p:nvSpPr>
          <p:cNvPr id="7" name="Oval 6">
            <a:extLst>
              <a:ext uri="{FF2B5EF4-FFF2-40B4-BE49-F238E27FC236}">
                <a16:creationId xmlns:a16="http://schemas.microsoft.com/office/drawing/2014/main" id="{7CD34325-6C74-4347-A268-0811C77FA6EA}"/>
              </a:ext>
            </a:extLst>
          </p:cNvPr>
          <p:cNvSpPr/>
          <p:nvPr/>
        </p:nvSpPr>
        <p:spPr bwMode="auto">
          <a:xfrm>
            <a:off x="2626012" y="3012196"/>
            <a:ext cx="576064" cy="576064"/>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2"/>
                </a:solidFill>
                <a:effectLst/>
                <a:latin typeface="Calibri" panose="020F0502020204030204" pitchFamily="34" charset="0"/>
                <a:cs typeface="Calibri" panose="020F0502020204030204" pitchFamily="34" charset="0"/>
              </a:rPr>
              <a:t>+</a:t>
            </a:r>
          </a:p>
        </p:txBody>
      </p:sp>
      <p:sp>
        <p:nvSpPr>
          <p:cNvPr id="8" name="Oval 7">
            <a:extLst>
              <a:ext uri="{FF2B5EF4-FFF2-40B4-BE49-F238E27FC236}">
                <a16:creationId xmlns:a16="http://schemas.microsoft.com/office/drawing/2014/main" id="{BF6D39AA-4635-714E-8702-679A5B0AAD3B}"/>
              </a:ext>
            </a:extLst>
          </p:cNvPr>
          <p:cNvSpPr/>
          <p:nvPr/>
        </p:nvSpPr>
        <p:spPr bwMode="auto">
          <a:xfrm>
            <a:off x="3563367" y="4862529"/>
            <a:ext cx="576064" cy="576064"/>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2"/>
                </a:solidFill>
                <a:effectLst/>
                <a:latin typeface="Calibri" panose="020F0502020204030204" pitchFamily="34" charset="0"/>
                <a:cs typeface="Calibri" panose="020F0502020204030204" pitchFamily="34" charset="0"/>
              </a:rPr>
              <a:t>-</a:t>
            </a:r>
          </a:p>
        </p:txBody>
      </p:sp>
      <p:sp>
        <p:nvSpPr>
          <p:cNvPr id="9" name="Oval 8">
            <a:extLst>
              <a:ext uri="{FF2B5EF4-FFF2-40B4-BE49-F238E27FC236}">
                <a16:creationId xmlns:a16="http://schemas.microsoft.com/office/drawing/2014/main" id="{AEA927F1-2FAD-0844-B01F-4D45536BA8DD}"/>
              </a:ext>
            </a:extLst>
          </p:cNvPr>
          <p:cNvSpPr/>
          <p:nvPr/>
        </p:nvSpPr>
        <p:spPr bwMode="auto">
          <a:xfrm>
            <a:off x="6947743" y="4878493"/>
            <a:ext cx="576064" cy="576064"/>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2"/>
                </a:solidFill>
                <a:effectLst/>
                <a:latin typeface="Calibri" panose="020F0502020204030204" pitchFamily="34" charset="0"/>
                <a:cs typeface="Calibri" panose="020F0502020204030204" pitchFamily="34" charset="0"/>
              </a:rPr>
              <a:t>+</a:t>
            </a:r>
          </a:p>
        </p:txBody>
      </p:sp>
      <p:sp>
        <p:nvSpPr>
          <p:cNvPr id="10" name="Oval 9">
            <a:extLst>
              <a:ext uri="{FF2B5EF4-FFF2-40B4-BE49-F238E27FC236}">
                <a16:creationId xmlns:a16="http://schemas.microsoft.com/office/drawing/2014/main" id="{5BF1A420-1E0D-A149-9FCB-0FF85EB828C1}"/>
              </a:ext>
            </a:extLst>
          </p:cNvPr>
          <p:cNvSpPr/>
          <p:nvPr/>
        </p:nvSpPr>
        <p:spPr bwMode="auto">
          <a:xfrm>
            <a:off x="6947743" y="2952700"/>
            <a:ext cx="576064" cy="576064"/>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2"/>
                </a:solidFill>
                <a:effectLst/>
                <a:latin typeface="Calibri" panose="020F0502020204030204" pitchFamily="34" charset="0"/>
                <a:cs typeface="Calibri" panose="020F0502020204030204" pitchFamily="34" charset="0"/>
              </a:rPr>
              <a:t>-</a:t>
            </a:r>
          </a:p>
        </p:txBody>
      </p:sp>
      <p:sp>
        <p:nvSpPr>
          <p:cNvPr id="11" name="Oval 10">
            <a:extLst>
              <a:ext uri="{FF2B5EF4-FFF2-40B4-BE49-F238E27FC236}">
                <a16:creationId xmlns:a16="http://schemas.microsoft.com/office/drawing/2014/main" id="{7598814C-AC25-B444-AD8D-29DFECC9E00F}"/>
              </a:ext>
            </a:extLst>
          </p:cNvPr>
          <p:cNvSpPr/>
          <p:nvPr/>
        </p:nvSpPr>
        <p:spPr bwMode="auto">
          <a:xfrm>
            <a:off x="8805541" y="3536636"/>
            <a:ext cx="576064" cy="576064"/>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2"/>
                </a:solidFill>
                <a:effectLst/>
                <a:latin typeface="Calibri" panose="020F0502020204030204" pitchFamily="34" charset="0"/>
                <a:cs typeface="Calibri" panose="020F0502020204030204" pitchFamily="34" charset="0"/>
              </a:rPr>
              <a:t>+</a:t>
            </a:r>
          </a:p>
        </p:txBody>
      </p:sp>
      <p:cxnSp>
        <p:nvCxnSpPr>
          <p:cNvPr id="12" name="Straight Connector 11">
            <a:extLst>
              <a:ext uri="{FF2B5EF4-FFF2-40B4-BE49-F238E27FC236}">
                <a16:creationId xmlns:a16="http://schemas.microsoft.com/office/drawing/2014/main" id="{A5F7103B-1DFF-934A-AA8F-943BC88FD0AC}"/>
              </a:ext>
            </a:extLst>
          </p:cNvPr>
          <p:cNvCxnSpPr>
            <a:cxnSpLocks/>
            <a:stCxn id="7" idx="6"/>
            <a:endCxn id="5" idx="2"/>
          </p:cNvCxnSpPr>
          <p:nvPr/>
        </p:nvCxnSpPr>
        <p:spPr bwMode="auto">
          <a:xfrm>
            <a:off x="3202076" y="3300228"/>
            <a:ext cx="1369403" cy="84363"/>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3" name="Straight Connector 12">
            <a:extLst>
              <a:ext uri="{FF2B5EF4-FFF2-40B4-BE49-F238E27FC236}">
                <a16:creationId xmlns:a16="http://schemas.microsoft.com/office/drawing/2014/main" id="{6CC311CF-2FF8-3340-B17B-CA0A2448712E}"/>
              </a:ext>
            </a:extLst>
          </p:cNvPr>
          <p:cNvCxnSpPr>
            <a:cxnSpLocks/>
            <a:stCxn id="5" idx="5"/>
            <a:endCxn id="6" idx="1"/>
          </p:cNvCxnSpPr>
          <p:nvPr/>
        </p:nvCxnSpPr>
        <p:spPr bwMode="auto">
          <a:xfrm>
            <a:off x="5063180" y="3588260"/>
            <a:ext cx="456758" cy="600931"/>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4" name="Straight Connector 13">
            <a:extLst>
              <a:ext uri="{FF2B5EF4-FFF2-40B4-BE49-F238E27FC236}">
                <a16:creationId xmlns:a16="http://schemas.microsoft.com/office/drawing/2014/main" id="{A3354717-231D-E249-83D5-B27D09A03945}"/>
              </a:ext>
            </a:extLst>
          </p:cNvPr>
          <p:cNvCxnSpPr>
            <a:stCxn id="6" idx="7"/>
            <a:endCxn id="10" idx="3"/>
          </p:cNvCxnSpPr>
          <p:nvPr/>
        </p:nvCxnSpPr>
        <p:spPr bwMode="auto">
          <a:xfrm flipV="1">
            <a:off x="5927276" y="3444401"/>
            <a:ext cx="1104830" cy="74479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5" name="Straight Connector 14">
            <a:extLst>
              <a:ext uri="{FF2B5EF4-FFF2-40B4-BE49-F238E27FC236}">
                <a16:creationId xmlns:a16="http://schemas.microsoft.com/office/drawing/2014/main" id="{6D7FE2A8-3194-DB40-BEE6-55E74536162F}"/>
              </a:ext>
            </a:extLst>
          </p:cNvPr>
          <p:cNvCxnSpPr>
            <a:stCxn id="5" idx="6"/>
            <a:endCxn id="10" idx="2"/>
          </p:cNvCxnSpPr>
          <p:nvPr/>
        </p:nvCxnSpPr>
        <p:spPr bwMode="auto">
          <a:xfrm flipV="1">
            <a:off x="5147543" y="3240732"/>
            <a:ext cx="1800200" cy="143859"/>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6" name="Straight Connector 15">
            <a:extLst>
              <a:ext uri="{FF2B5EF4-FFF2-40B4-BE49-F238E27FC236}">
                <a16:creationId xmlns:a16="http://schemas.microsoft.com/office/drawing/2014/main" id="{804E4987-B30F-EB46-BCC1-6F103E8893FF}"/>
              </a:ext>
            </a:extLst>
          </p:cNvPr>
          <p:cNvCxnSpPr>
            <a:stCxn id="8" idx="6"/>
            <a:endCxn id="6" idx="3"/>
          </p:cNvCxnSpPr>
          <p:nvPr/>
        </p:nvCxnSpPr>
        <p:spPr bwMode="auto">
          <a:xfrm flipV="1">
            <a:off x="4139431" y="4596529"/>
            <a:ext cx="1380507" cy="554032"/>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7" name="Straight Connector 16">
            <a:extLst>
              <a:ext uri="{FF2B5EF4-FFF2-40B4-BE49-F238E27FC236}">
                <a16:creationId xmlns:a16="http://schemas.microsoft.com/office/drawing/2014/main" id="{D5330E41-CD0C-7F47-A2AE-DCC2734FACF2}"/>
              </a:ext>
            </a:extLst>
          </p:cNvPr>
          <p:cNvCxnSpPr>
            <a:stCxn id="6" idx="5"/>
            <a:endCxn id="9" idx="1"/>
          </p:cNvCxnSpPr>
          <p:nvPr/>
        </p:nvCxnSpPr>
        <p:spPr bwMode="auto">
          <a:xfrm>
            <a:off x="5927276" y="4596529"/>
            <a:ext cx="1104830" cy="366327"/>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8" name="Straight Connector 17">
            <a:extLst>
              <a:ext uri="{FF2B5EF4-FFF2-40B4-BE49-F238E27FC236}">
                <a16:creationId xmlns:a16="http://schemas.microsoft.com/office/drawing/2014/main" id="{E518D14C-107C-D645-8D7E-B0685840A5DD}"/>
              </a:ext>
            </a:extLst>
          </p:cNvPr>
          <p:cNvCxnSpPr>
            <a:stCxn id="9" idx="7"/>
            <a:endCxn id="11" idx="3"/>
          </p:cNvCxnSpPr>
          <p:nvPr/>
        </p:nvCxnSpPr>
        <p:spPr bwMode="auto">
          <a:xfrm flipV="1">
            <a:off x="7439444" y="4028337"/>
            <a:ext cx="1450460" cy="934519"/>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9" name="Straight Connector 18">
            <a:extLst>
              <a:ext uri="{FF2B5EF4-FFF2-40B4-BE49-F238E27FC236}">
                <a16:creationId xmlns:a16="http://schemas.microsoft.com/office/drawing/2014/main" id="{A41C1165-31EE-C04D-AF94-E6E390D85C94}"/>
              </a:ext>
            </a:extLst>
          </p:cNvPr>
          <p:cNvCxnSpPr>
            <a:endCxn id="11" idx="2"/>
          </p:cNvCxnSpPr>
          <p:nvPr/>
        </p:nvCxnSpPr>
        <p:spPr bwMode="auto">
          <a:xfrm>
            <a:off x="7523807" y="3240732"/>
            <a:ext cx="1281734" cy="583936"/>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20" name="TextBox 19">
            <a:extLst>
              <a:ext uri="{FF2B5EF4-FFF2-40B4-BE49-F238E27FC236}">
                <a16:creationId xmlns:a16="http://schemas.microsoft.com/office/drawing/2014/main" id="{4E0507BA-64D3-2A40-B5C6-BE6E3E71092D}"/>
              </a:ext>
            </a:extLst>
          </p:cNvPr>
          <p:cNvSpPr txBox="1"/>
          <p:nvPr/>
        </p:nvSpPr>
        <p:spPr>
          <a:xfrm>
            <a:off x="8680989" y="4596529"/>
            <a:ext cx="1739579" cy="461665"/>
          </a:xfrm>
          <a:prstGeom prst="rect">
            <a:avLst/>
          </a:prstGeom>
          <a:noFill/>
        </p:spPr>
        <p:txBody>
          <a:bodyPr wrap="none" rtlCol="0">
            <a:spAutoFit/>
          </a:bodyPr>
          <a:lstStyle/>
          <a:p>
            <a:r>
              <a:rPr lang="en-US" sz="2400" dirty="0">
                <a:latin typeface="Calibri" panose="020F0502020204030204" pitchFamily="34" charset="0"/>
                <a:cs typeface="Calibri" panose="020F0502020204030204" pitchFamily="34" charset="0"/>
              </a:rPr>
              <a:t>Labels +, -, u</a:t>
            </a:r>
          </a:p>
        </p:txBody>
      </p:sp>
      <p:sp>
        <p:nvSpPr>
          <p:cNvPr id="21" name="TextBox 20">
            <a:extLst>
              <a:ext uri="{FF2B5EF4-FFF2-40B4-BE49-F238E27FC236}">
                <a16:creationId xmlns:a16="http://schemas.microsoft.com/office/drawing/2014/main" id="{8D351389-0084-A747-8AA0-C1A8DBB8FC67}"/>
              </a:ext>
            </a:extLst>
          </p:cNvPr>
          <p:cNvSpPr txBox="1"/>
          <p:nvPr/>
        </p:nvSpPr>
        <p:spPr>
          <a:xfrm>
            <a:off x="2504316" y="2587196"/>
            <a:ext cx="819455" cy="323165"/>
          </a:xfrm>
          <a:prstGeom prst="rect">
            <a:avLst/>
          </a:prstGeom>
          <a:noFill/>
        </p:spPr>
        <p:txBody>
          <a:bodyPr wrap="none" rtlCol="0">
            <a:spAutoFit/>
          </a:bodyPr>
          <a:lstStyle/>
          <a:p>
            <a:r>
              <a:rPr lang="en-US" dirty="0">
                <a:latin typeface="Calibri" panose="020F0502020204030204" pitchFamily="34" charset="0"/>
                <a:cs typeface="Calibri" panose="020F0502020204030204" pitchFamily="34" charset="0"/>
              </a:rPr>
              <a:t>(1, 0 , 0)</a:t>
            </a:r>
          </a:p>
        </p:txBody>
      </p:sp>
      <p:sp>
        <p:nvSpPr>
          <p:cNvPr id="22" name="TextBox 21">
            <a:extLst>
              <a:ext uri="{FF2B5EF4-FFF2-40B4-BE49-F238E27FC236}">
                <a16:creationId xmlns:a16="http://schemas.microsoft.com/office/drawing/2014/main" id="{B1590884-0BD5-4E4D-BD9C-3251765255D0}"/>
              </a:ext>
            </a:extLst>
          </p:cNvPr>
          <p:cNvSpPr txBox="1"/>
          <p:nvPr/>
        </p:nvSpPr>
        <p:spPr>
          <a:xfrm>
            <a:off x="6826047" y="5463439"/>
            <a:ext cx="819455" cy="323165"/>
          </a:xfrm>
          <a:prstGeom prst="rect">
            <a:avLst/>
          </a:prstGeom>
          <a:noFill/>
        </p:spPr>
        <p:txBody>
          <a:bodyPr wrap="none" rtlCol="0">
            <a:spAutoFit/>
          </a:bodyPr>
          <a:lstStyle/>
          <a:p>
            <a:r>
              <a:rPr lang="en-US" dirty="0">
                <a:latin typeface="Calibri" panose="020F0502020204030204" pitchFamily="34" charset="0"/>
                <a:cs typeface="Calibri" panose="020F0502020204030204" pitchFamily="34" charset="0"/>
              </a:rPr>
              <a:t>(1, 0 , 0)</a:t>
            </a:r>
          </a:p>
        </p:txBody>
      </p:sp>
      <p:sp>
        <p:nvSpPr>
          <p:cNvPr id="23" name="TextBox 22">
            <a:extLst>
              <a:ext uri="{FF2B5EF4-FFF2-40B4-BE49-F238E27FC236}">
                <a16:creationId xmlns:a16="http://schemas.microsoft.com/office/drawing/2014/main" id="{11CF4B4E-FB39-5B4D-9798-BC94A4B9BFAC}"/>
              </a:ext>
            </a:extLst>
          </p:cNvPr>
          <p:cNvSpPr txBox="1"/>
          <p:nvPr/>
        </p:nvSpPr>
        <p:spPr>
          <a:xfrm>
            <a:off x="8719725" y="3151078"/>
            <a:ext cx="819455" cy="323165"/>
          </a:xfrm>
          <a:prstGeom prst="rect">
            <a:avLst/>
          </a:prstGeom>
          <a:noFill/>
        </p:spPr>
        <p:txBody>
          <a:bodyPr wrap="none" rtlCol="0">
            <a:spAutoFit/>
          </a:bodyPr>
          <a:lstStyle/>
          <a:p>
            <a:r>
              <a:rPr lang="en-US" dirty="0">
                <a:latin typeface="Calibri" panose="020F0502020204030204" pitchFamily="34" charset="0"/>
                <a:cs typeface="Calibri" panose="020F0502020204030204" pitchFamily="34" charset="0"/>
              </a:rPr>
              <a:t>(1, 0 , 0)</a:t>
            </a:r>
          </a:p>
        </p:txBody>
      </p:sp>
      <p:sp>
        <p:nvSpPr>
          <p:cNvPr id="24" name="TextBox 23">
            <a:extLst>
              <a:ext uri="{FF2B5EF4-FFF2-40B4-BE49-F238E27FC236}">
                <a16:creationId xmlns:a16="http://schemas.microsoft.com/office/drawing/2014/main" id="{ED5ABF74-FEAE-784A-B3E7-51B022E7F396}"/>
              </a:ext>
            </a:extLst>
          </p:cNvPr>
          <p:cNvSpPr txBox="1"/>
          <p:nvPr/>
        </p:nvSpPr>
        <p:spPr>
          <a:xfrm>
            <a:off x="4450568" y="2748778"/>
            <a:ext cx="819455" cy="323165"/>
          </a:xfrm>
          <a:prstGeom prst="rect">
            <a:avLst/>
          </a:prstGeom>
          <a:noFill/>
        </p:spPr>
        <p:txBody>
          <a:bodyPr wrap="none" rtlCol="0">
            <a:spAutoFit/>
          </a:bodyPr>
          <a:lstStyle/>
          <a:p>
            <a:r>
              <a:rPr lang="en-US" dirty="0">
                <a:latin typeface="Calibri" panose="020F0502020204030204" pitchFamily="34" charset="0"/>
                <a:cs typeface="Calibri" panose="020F0502020204030204" pitchFamily="34" charset="0"/>
              </a:rPr>
              <a:t>(0, 1 , 0)</a:t>
            </a:r>
          </a:p>
        </p:txBody>
      </p:sp>
      <p:sp>
        <p:nvSpPr>
          <p:cNvPr id="25" name="TextBox 24">
            <a:extLst>
              <a:ext uri="{FF2B5EF4-FFF2-40B4-BE49-F238E27FC236}">
                <a16:creationId xmlns:a16="http://schemas.microsoft.com/office/drawing/2014/main" id="{3DD00DA3-6BB5-A849-AC89-2CEB2640468C}"/>
              </a:ext>
            </a:extLst>
          </p:cNvPr>
          <p:cNvSpPr txBox="1"/>
          <p:nvPr/>
        </p:nvSpPr>
        <p:spPr>
          <a:xfrm>
            <a:off x="3441671" y="5482178"/>
            <a:ext cx="819455" cy="323165"/>
          </a:xfrm>
          <a:prstGeom prst="rect">
            <a:avLst/>
          </a:prstGeom>
          <a:noFill/>
        </p:spPr>
        <p:txBody>
          <a:bodyPr wrap="none" rtlCol="0">
            <a:spAutoFit/>
          </a:bodyPr>
          <a:lstStyle/>
          <a:p>
            <a:r>
              <a:rPr lang="en-US" dirty="0">
                <a:latin typeface="Calibri" panose="020F0502020204030204" pitchFamily="34" charset="0"/>
                <a:cs typeface="Calibri" panose="020F0502020204030204" pitchFamily="34" charset="0"/>
              </a:rPr>
              <a:t>(0, 1 , 0)</a:t>
            </a:r>
          </a:p>
        </p:txBody>
      </p:sp>
      <p:sp>
        <p:nvSpPr>
          <p:cNvPr id="26" name="TextBox 25">
            <a:extLst>
              <a:ext uri="{FF2B5EF4-FFF2-40B4-BE49-F238E27FC236}">
                <a16:creationId xmlns:a16="http://schemas.microsoft.com/office/drawing/2014/main" id="{4D693EF7-E076-6247-B05C-B2207085203D}"/>
              </a:ext>
            </a:extLst>
          </p:cNvPr>
          <p:cNvSpPr txBox="1"/>
          <p:nvPr/>
        </p:nvSpPr>
        <p:spPr>
          <a:xfrm>
            <a:off x="6826046" y="2632466"/>
            <a:ext cx="819455" cy="323165"/>
          </a:xfrm>
          <a:prstGeom prst="rect">
            <a:avLst/>
          </a:prstGeom>
          <a:noFill/>
        </p:spPr>
        <p:txBody>
          <a:bodyPr wrap="none" rtlCol="0">
            <a:spAutoFit/>
          </a:bodyPr>
          <a:lstStyle/>
          <a:p>
            <a:r>
              <a:rPr lang="en-US" dirty="0">
                <a:latin typeface="Calibri" panose="020F0502020204030204" pitchFamily="34" charset="0"/>
                <a:cs typeface="Calibri" panose="020F0502020204030204" pitchFamily="34" charset="0"/>
              </a:rPr>
              <a:t>(0, 1 , 0)</a:t>
            </a:r>
          </a:p>
        </p:txBody>
      </p:sp>
      <p:sp>
        <p:nvSpPr>
          <p:cNvPr id="27" name="TextBox 26">
            <a:extLst>
              <a:ext uri="{FF2B5EF4-FFF2-40B4-BE49-F238E27FC236}">
                <a16:creationId xmlns:a16="http://schemas.microsoft.com/office/drawing/2014/main" id="{9B988422-FF27-3840-9492-E47345A98275}"/>
              </a:ext>
            </a:extLst>
          </p:cNvPr>
          <p:cNvSpPr txBox="1"/>
          <p:nvPr/>
        </p:nvSpPr>
        <p:spPr>
          <a:xfrm>
            <a:off x="5402616" y="4724285"/>
            <a:ext cx="776174" cy="323165"/>
          </a:xfrm>
          <a:prstGeom prst="rect">
            <a:avLst/>
          </a:prstGeom>
          <a:noFill/>
        </p:spPr>
        <p:txBody>
          <a:bodyPr wrap="none" rtlCol="0">
            <a:spAutoFit/>
          </a:bodyPr>
          <a:lstStyle/>
          <a:p>
            <a:r>
              <a:rPr lang="en-US" dirty="0">
                <a:latin typeface="Calibri" panose="020F0502020204030204" pitchFamily="34" charset="0"/>
                <a:cs typeface="Calibri" panose="020F0502020204030204" pitchFamily="34" charset="0"/>
              </a:rPr>
              <a:t>(0, 0, 1)</a:t>
            </a:r>
          </a:p>
        </p:txBody>
      </p:sp>
      <p:sp>
        <p:nvSpPr>
          <p:cNvPr id="28" name="TextBox 27">
            <a:extLst>
              <a:ext uri="{FF2B5EF4-FFF2-40B4-BE49-F238E27FC236}">
                <a16:creationId xmlns:a16="http://schemas.microsoft.com/office/drawing/2014/main" id="{328F72FC-EE37-5A4E-BCC9-28B0B8D27A5D}"/>
              </a:ext>
            </a:extLst>
          </p:cNvPr>
          <p:cNvSpPr txBox="1"/>
          <p:nvPr/>
        </p:nvSpPr>
        <p:spPr>
          <a:xfrm>
            <a:off x="1995678" y="6698539"/>
            <a:ext cx="8031943" cy="461665"/>
          </a:xfrm>
          <a:prstGeom prst="rect">
            <a:avLst/>
          </a:prstGeom>
          <a:noFill/>
        </p:spPr>
        <p:txBody>
          <a:bodyPr wrap="none" rtlCol="0">
            <a:spAutoFit/>
          </a:bodyPr>
          <a:lstStyle/>
          <a:p>
            <a:r>
              <a:rPr lang="en-US" sz="2400" dirty="0" err="1">
                <a:latin typeface="Calibri" panose="020F0502020204030204" pitchFamily="34" charset="0"/>
                <a:cs typeface="Calibri" panose="020F0502020204030204" pitchFamily="34" charset="0"/>
              </a:rPr>
              <a:t>l</a:t>
            </a:r>
            <a:r>
              <a:rPr lang="en-US" sz="2400" baseline="-25000" dirty="0" err="1">
                <a:latin typeface="Calibri" panose="020F0502020204030204" pitchFamily="34" charset="0"/>
                <a:cs typeface="Calibri" panose="020F0502020204030204" pitchFamily="34" charset="0"/>
              </a:rPr>
              <a:t>inferred</a:t>
            </a:r>
            <a:r>
              <a:rPr lang="en-US" sz="2400" dirty="0">
                <a:latin typeface="Calibri" panose="020F0502020204030204" pitchFamily="34" charset="0"/>
                <a:cs typeface="Calibri" panose="020F0502020204030204" pitchFamily="34" charset="0"/>
              </a:rPr>
              <a:t> = ½ (0, 0, 1) + ¼ (¼,  ¾, 0) + ¼ (0, 0, 1) = (1/16, 3/16, 3/4) </a:t>
            </a:r>
          </a:p>
        </p:txBody>
      </p:sp>
      <p:cxnSp>
        <p:nvCxnSpPr>
          <p:cNvPr id="29" name="Straight Arrow Connector 28">
            <a:extLst>
              <a:ext uri="{FF2B5EF4-FFF2-40B4-BE49-F238E27FC236}">
                <a16:creationId xmlns:a16="http://schemas.microsoft.com/office/drawing/2014/main" id="{29F2F16A-6697-8F40-80D3-AD7124055547}"/>
              </a:ext>
            </a:extLst>
          </p:cNvPr>
          <p:cNvCxnSpPr>
            <a:stCxn id="27" idx="2"/>
          </p:cNvCxnSpPr>
          <p:nvPr/>
        </p:nvCxnSpPr>
        <p:spPr bwMode="auto">
          <a:xfrm flipH="1">
            <a:off x="2699271" y="5047450"/>
            <a:ext cx="3091432" cy="1525381"/>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31" name="Rectangle 30">
                <a:extLst>
                  <a:ext uri="{FF2B5EF4-FFF2-40B4-BE49-F238E27FC236}">
                    <a16:creationId xmlns:a16="http://schemas.microsoft.com/office/drawing/2014/main" id="{DD36B168-5D2B-9942-A791-EA9FDF0E2F2C}"/>
                  </a:ext>
                </a:extLst>
              </p:cNvPr>
              <p:cNvSpPr/>
              <p:nvPr/>
            </p:nvSpPr>
            <p:spPr>
              <a:xfrm>
                <a:off x="853467" y="1712060"/>
                <a:ext cx="5912389" cy="528671"/>
              </a:xfrm>
              <a:prstGeom prst="rect">
                <a:avLst/>
              </a:prstGeom>
            </p:spPr>
            <p:txBody>
              <a:bodyPr wrap="none">
                <a:spAutoFit/>
              </a:bodyPr>
              <a:lstStyle/>
              <a:p>
                <a:r>
                  <a:rPr lang="fr-CH" sz="2400" dirty="0">
                    <a:latin typeface="Calibri" panose="020F0502020204030204" pitchFamily="34" charset="0"/>
                    <a:cs typeface="Calibri" panose="020F0502020204030204" pitchFamily="34" charset="0"/>
                  </a:rPr>
                  <a:t>Assume </a:t>
                </a:r>
                <a14:m>
                  <m:oMath xmlns:m="http://schemas.openxmlformats.org/officeDocument/2006/math">
                    <m:sSubSup>
                      <m:sSubSupPr>
                        <m:ctrlPr>
                          <a:rPr lang="fr-CH" sz="2400" i="1" smtClean="0">
                            <a:latin typeface="Cambria Math" panose="02040503050406030204" pitchFamily="18" charset="0"/>
                          </a:rPr>
                        </m:ctrlPr>
                      </m:sSubSupPr>
                      <m:e>
                        <m:r>
                          <a:rPr lang="fr-CH" sz="2400" i="1">
                            <a:latin typeface="Cambria Math" panose="02040503050406030204" pitchFamily="18" charset="0"/>
                          </a:rPr>
                          <m:t>𝑝</m:t>
                        </m:r>
                      </m:e>
                      <m:sub>
                        <m:r>
                          <a:rPr lang="fr-CH" sz="2400" i="1">
                            <a:latin typeface="Cambria Math" panose="02040503050406030204" pitchFamily="18" charset="0"/>
                          </a:rPr>
                          <m:t>𝑣</m:t>
                        </m:r>
                      </m:sub>
                      <m:sup>
                        <m:r>
                          <a:rPr lang="fr-CH" sz="2400" i="1">
                            <a:latin typeface="Cambria Math" panose="02040503050406030204" pitchFamily="18" charset="0"/>
                          </a:rPr>
                          <m:t>𝑖𝑛𝑗</m:t>
                        </m:r>
                      </m:sup>
                    </m:sSubSup>
                    <m:r>
                      <a:rPr lang="fr-CH" sz="2400" b="0" i="1" smtClean="0">
                        <a:latin typeface="Cambria Math" panose="02040503050406030204" pitchFamily="18" charset="0"/>
                      </a:rPr>
                      <m:t>=1/2</m:t>
                    </m:r>
                  </m:oMath>
                </a14:m>
                <a:r>
                  <a:rPr lang="en-US" sz="2400" dirty="0">
                    <a:latin typeface="Calibri" panose="020F0502020204030204" pitchFamily="34" charset="0"/>
                    <a:cs typeface="Calibri" panose="020F0502020204030204" pitchFamily="34" charset="0"/>
                  </a:rPr>
                  <a:t>, </a:t>
                </a:r>
                <a14:m>
                  <m:oMath xmlns:m="http://schemas.openxmlformats.org/officeDocument/2006/math">
                    <m:sSubSup>
                      <m:sSubSupPr>
                        <m:ctrlPr>
                          <a:rPr lang="fr-CH" sz="2400" i="1">
                            <a:latin typeface="Cambria Math" panose="02040503050406030204" pitchFamily="18" charset="0"/>
                          </a:rPr>
                        </m:ctrlPr>
                      </m:sSubSupPr>
                      <m:e>
                        <m:r>
                          <a:rPr lang="fr-CH" sz="2400" i="1">
                            <a:latin typeface="Cambria Math" panose="02040503050406030204" pitchFamily="18" charset="0"/>
                          </a:rPr>
                          <m:t>𝑝</m:t>
                        </m:r>
                      </m:e>
                      <m:sub>
                        <m:r>
                          <a:rPr lang="fr-CH" sz="2400" i="1">
                            <a:latin typeface="Cambria Math" panose="02040503050406030204" pitchFamily="18" charset="0"/>
                          </a:rPr>
                          <m:t>𝑣</m:t>
                        </m:r>
                      </m:sub>
                      <m:sup>
                        <m:r>
                          <a:rPr lang="fr-CH" sz="2400" i="1">
                            <a:latin typeface="Cambria Math" panose="02040503050406030204" pitchFamily="18" charset="0"/>
                          </a:rPr>
                          <m:t>𝑐𝑜𝑛</m:t>
                        </m:r>
                      </m:sup>
                    </m:sSubSup>
                    <m:r>
                      <a:rPr lang="fr-CH" sz="2400" b="0" i="1" smtClean="0">
                        <a:latin typeface="Cambria Math" panose="02040503050406030204" pitchFamily="18" charset="0"/>
                      </a:rPr>
                      <m:t>=1/4,</m:t>
                    </m:r>
                  </m:oMath>
                </a14:m>
                <a:r>
                  <a:rPr lang="en-US" sz="2400" dirty="0">
                    <a:latin typeface="Calibri" panose="020F0502020204030204" pitchFamily="34" charset="0"/>
                    <a:cs typeface="Calibri" panose="020F0502020204030204" pitchFamily="34" charset="0"/>
                  </a:rPr>
                  <a:t> </a:t>
                </a:r>
                <a14:m>
                  <m:oMath xmlns:m="http://schemas.openxmlformats.org/officeDocument/2006/math">
                    <m:sSubSup>
                      <m:sSubSupPr>
                        <m:ctrlPr>
                          <a:rPr lang="fr-CH" sz="2400" i="1">
                            <a:latin typeface="Cambria Math" panose="02040503050406030204" pitchFamily="18" charset="0"/>
                          </a:rPr>
                        </m:ctrlPr>
                      </m:sSubSupPr>
                      <m:e>
                        <m:r>
                          <a:rPr lang="fr-CH" sz="2400" i="1">
                            <a:latin typeface="Cambria Math" panose="02040503050406030204" pitchFamily="18" charset="0"/>
                          </a:rPr>
                          <m:t>𝑝</m:t>
                        </m:r>
                      </m:e>
                      <m:sub>
                        <m:r>
                          <a:rPr lang="fr-CH" sz="2400" i="1">
                            <a:latin typeface="Cambria Math" panose="02040503050406030204" pitchFamily="18" charset="0"/>
                          </a:rPr>
                          <m:t>𝑣</m:t>
                        </m:r>
                      </m:sub>
                      <m:sup>
                        <m:r>
                          <a:rPr lang="fr-CH" sz="2400" i="1">
                            <a:latin typeface="Cambria Math" panose="02040503050406030204" pitchFamily="18" charset="0"/>
                          </a:rPr>
                          <m:t>𝑎𝑏𝑎</m:t>
                        </m:r>
                      </m:sup>
                    </m:sSubSup>
                    <m:r>
                      <a:rPr lang="fr-CH" sz="2400" b="0" i="1" smtClean="0">
                        <a:latin typeface="Cambria Math" panose="02040503050406030204" pitchFamily="18" charset="0"/>
                      </a:rPr>
                      <m:t>=1/4</m:t>
                    </m:r>
                  </m:oMath>
                </a14:m>
                <a:endParaRPr lang="en-US" sz="2400" dirty="0">
                  <a:latin typeface="Calibri" panose="020F0502020204030204" pitchFamily="34" charset="0"/>
                  <a:cs typeface="Calibri" panose="020F0502020204030204" pitchFamily="34" charset="0"/>
                </a:endParaRPr>
              </a:p>
            </p:txBody>
          </p:sp>
        </mc:Choice>
        <mc:Fallback xmlns="">
          <p:sp>
            <p:nvSpPr>
              <p:cNvPr id="31" name="Rectangle 30">
                <a:extLst>
                  <a:ext uri="{FF2B5EF4-FFF2-40B4-BE49-F238E27FC236}">
                    <a16:creationId xmlns:a16="http://schemas.microsoft.com/office/drawing/2014/main" id="{DD36B168-5D2B-9942-A791-EA9FDF0E2F2C}"/>
                  </a:ext>
                </a:extLst>
              </p:cNvPr>
              <p:cNvSpPr>
                <a:spLocks noRot="1" noChangeAspect="1" noMove="1" noResize="1" noEditPoints="1" noAdjustHandles="1" noChangeArrowheads="1" noChangeShapeType="1" noTextEdit="1"/>
              </p:cNvSpPr>
              <p:nvPr/>
            </p:nvSpPr>
            <p:spPr>
              <a:xfrm>
                <a:off x="853467" y="1712060"/>
                <a:ext cx="5912389" cy="528671"/>
              </a:xfrm>
              <a:prstGeom prst="rect">
                <a:avLst/>
              </a:prstGeom>
              <a:blipFill>
                <a:blip r:embed="rId2"/>
                <a:stretch>
                  <a:fillRect l="-1288" b="-25581"/>
                </a:stretch>
              </a:blipFill>
            </p:spPr>
            <p:txBody>
              <a:bodyPr/>
              <a:lstStyle/>
              <a:p>
                <a:r>
                  <a:rPr lang="en-CH">
                    <a:noFill/>
                  </a:rPr>
                  <a:t> </a:t>
                </a:r>
              </a:p>
            </p:txBody>
          </p:sp>
        </mc:Fallback>
      </mc:AlternateContent>
    </p:spTree>
    <p:extLst>
      <p:ext uri="{BB962C8B-B14F-4D97-AF65-F5344CB8AC3E}">
        <p14:creationId xmlns:p14="http://schemas.microsoft.com/office/powerpoint/2010/main" val="666248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CCFCCF-D2A3-FD43-BFD0-E3823027C2B7}"/>
              </a:ext>
            </a:extLst>
          </p:cNvPr>
          <p:cNvSpPr>
            <a:spLocks noGrp="1"/>
          </p:cNvSpPr>
          <p:nvPr>
            <p:ph type="title"/>
          </p:nvPr>
        </p:nvSpPr>
        <p:spPr/>
        <p:txBody>
          <a:bodyPr/>
          <a:lstStyle/>
          <a:p>
            <a:r>
              <a:rPr lang="en-US" dirty="0"/>
              <a:t>Determining the Probabilities </a:t>
            </a:r>
          </a:p>
        </p:txBody>
      </p:sp>
      <p:sp>
        <p:nvSpPr>
          <p:cNvPr id="3" name="Content Placeholder 2">
            <a:extLst>
              <a:ext uri="{FF2B5EF4-FFF2-40B4-BE49-F238E27FC236}">
                <a16:creationId xmlns:a16="http://schemas.microsoft.com/office/drawing/2014/main" id="{AB83D64B-DE98-F848-B136-688F031B0DDD}"/>
              </a:ext>
            </a:extLst>
          </p:cNvPr>
          <p:cNvSpPr>
            <a:spLocks noGrp="1"/>
          </p:cNvSpPr>
          <p:nvPr>
            <p:ph idx="1"/>
          </p:nvPr>
        </p:nvSpPr>
        <p:spPr/>
        <p:txBody>
          <a:bodyPr/>
          <a:lstStyle/>
          <a:p>
            <a:r>
              <a:rPr lang="en-US" dirty="0"/>
              <a:t>The choice of the transition probabilities results in different variants of label propagation algorithms</a:t>
            </a:r>
          </a:p>
          <a:p>
            <a:endParaRPr lang="en-US" dirty="0"/>
          </a:p>
          <a:p>
            <a:r>
              <a:rPr lang="en-US" dirty="0"/>
              <a:t>Possible considerations</a:t>
            </a:r>
          </a:p>
          <a:p>
            <a:pPr marL="457200" indent="-457200">
              <a:buFontTx/>
              <a:buChar char="-"/>
            </a:pPr>
            <a:r>
              <a:rPr lang="en-US" dirty="0"/>
              <a:t>pre-labelled nodes should have higher influence on neighbors than initially unlabeled nodes</a:t>
            </a:r>
          </a:p>
          <a:p>
            <a:pPr marL="457200" indent="-457200">
              <a:buFontTx/>
              <a:buChar char="-"/>
            </a:pPr>
            <a:r>
              <a:rPr lang="en-US" dirty="0"/>
              <a:t>well-connected nodes should have higher influence than sparsely connected nodes</a:t>
            </a:r>
          </a:p>
          <a:p>
            <a:pPr marL="457200" indent="-457200">
              <a:buFontTx/>
              <a:buChar char="-"/>
            </a:pPr>
            <a:endParaRPr lang="en-US" dirty="0"/>
          </a:p>
        </p:txBody>
      </p:sp>
      <p:sp>
        <p:nvSpPr>
          <p:cNvPr id="4" name="Footer Placeholder 3">
            <a:extLst>
              <a:ext uri="{FF2B5EF4-FFF2-40B4-BE49-F238E27FC236}">
                <a16:creationId xmlns:a16="http://schemas.microsoft.com/office/drawing/2014/main" id="{AEA7E3FF-785A-824E-A66E-16DBB817B542}"/>
              </a:ext>
            </a:extLst>
          </p:cNvPr>
          <p:cNvSpPr>
            <a:spLocks noGrp="1"/>
          </p:cNvSpPr>
          <p:nvPr>
            <p:ph type="ftr" sz="quarter" idx="10"/>
          </p:nvPr>
        </p:nvSpPr>
        <p:spPr/>
        <p:txBody>
          <a:bodyPr/>
          <a:lstStyle/>
          <a:p>
            <a:r>
              <a:rPr lang="fr-CH"/>
              <a:t>©2024, Karl Aberer, EPFL-IC, Laboratoire de systèmes d'informations répartis </a:t>
            </a:r>
            <a:endParaRPr lang="en-GB" dirty="0"/>
          </a:p>
        </p:txBody>
      </p:sp>
    </p:spTree>
    <p:extLst>
      <p:ext uri="{BB962C8B-B14F-4D97-AF65-F5344CB8AC3E}">
        <p14:creationId xmlns:p14="http://schemas.microsoft.com/office/powerpoint/2010/main" val="40262031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66D1A6-D1E2-5449-9149-5C649D51AC4E}"/>
              </a:ext>
            </a:extLst>
          </p:cNvPr>
          <p:cNvSpPr>
            <a:spLocks noGrp="1"/>
          </p:cNvSpPr>
          <p:nvPr>
            <p:ph type="title"/>
          </p:nvPr>
        </p:nvSpPr>
        <p:spPr/>
        <p:txBody>
          <a:bodyPr/>
          <a:lstStyle/>
          <a:p>
            <a:r>
              <a:rPr lang="en-US" dirty="0"/>
              <a:t>Example Model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DA1154A-C8D2-474D-9AF0-E1B5C097995F}"/>
                  </a:ext>
                </a:extLst>
              </p:cNvPr>
              <p:cNvSpPr>
                <a:spLocks noGrp="1"/>
              </p:cNvSpPr>
              <p:nvPr>
                <p:ph idx="1"/>
              </p:nvPr>
            </p:nvSpPr>
            <p:spPr>
              <a:xfrm>
                <a:off x="323007" y="1396755"/>
                <a:ext cx="10790331" cy="5809192"/>
              </a:xfrm>
            </p:spPr>
            <p:txBody>
              <a:bodyPr/>
              <a:lstStyle/>
              <a:p>
                <a14:m>
                  <m:oMath xmlns:m="http://schemas.openxmlformats.org/officeDocument/2006/math">
                    <m:sSub>
                      <m:sSubPr>
                        <m:ctrlPr>
                          <a:rPr lang="en-US" sz="3200" i="1" smtClean="0">
                            <a:latin typeface="Cambria Math" panose="02040503050406030204" pitchFamily="18" charset="0"/>
                          </a:rPr>
                        </m:ctrlPr>
                      </m:sSubPr>
                      <m:e>
                        <m:r>
                          <a:rPr lang="fr-CH" sz="3200" b="0" i="1">
                            <a:latin typeface="Cambria Math" panose="02040503050406030204" pitchFamily="18" charset="0"/>
                          </a:rPr>
                          <m:t>𝑐</m:t>
                        </m:r>
                      </m:e>
                      <m:sub>
                        <m:r>
                          <a:rPr lang="fr-CH" sz="3200" b="0" i="1">
                            <a:latin typeface="Cambria Math" panose="02040503050406030204" pitchFamily="18" charset="0"/>
                          </a:rPr>
                          <m:t>𝑣</m:t>
                        </m:r>
                      </m:sub>
                    </m:sSub>
                    <m:r>
                      <a:rPr lang="fr-CH" sz="3200" b="0" i="1">
                        <a:latin typeface="Cambria Math" panose="02040503050406030204" pitchFamily="18" charset="0"/>
                      </a:rPr>
                      <m:t>=</m:t>
                    </m:r>
                    <m:f>
                      <m:fPr>
                        <m:ctrlPr>
                          <a:rPr lang="fr-CH" sz="3200" b="0" i="1">
                            <a:latin typeface="Cambria Math" panose="02040503050406030204" pitchFamily="18" charset="0"/>
                          </a:rPr>
                        </m:ctrlPr>
                      </m:fPr>
                      <m:num>
                        <m:func>
                          <m:funcPr>
                            <m:ctrlPr>
                              <a:rPr lang="fr-CH" sz="3200" b="0" i="1">
                                <a:latin typeface="Cambria Math" panose="02040503050406030204" pitchFamily="18" charset="0"/>
                              </a:rPr>
                            </m:ctrlPr>
                          </m:funcPr>
                          <m:fName>
                            <m:r>
                              <m:rPr>
                                <m:sty m:val="p"/>
                              </m:rPr>
                              <a:rPr lang="fr-CH" sz="3200" b="0" i="0">
                                <a:latin typeface="Cambria Math" panose="02040503050406030204" pitchFamily="18" charset="0"/>
                              </a:rPr>
                              <m:t>log</m:t>
                            </m:r>
                          </m:fName>
                          <m:e>
                            <m:r>
                              <a:rPr lang="fr-CH" sz="3200" b="0" i="1">
                                <a:latin typeface="Cambria Math" panose="02040503050406030204" pitchFamily="18" charset="0"/>
                              </a:rPr>
                              <m:t>2</m:t>
                            </m:r>
                          </m:e>
                        </m:func>
                      </m:num>
                      <m:den>
                        <m:func>
                          <m:funcPr>
                            <m:ctrlPr>
                              <a:rPr lang="fr-CH" sz="3200" b="0" i="1">
                                <a:latin typeface="Cambria Math" panose="02040503050406030204" pitchFamily="18" charset="0"/>
                              </a:rPr>
                            </m:ctrlPr>
                          </m:funcPr>
                          <m:fName>
                            <m:r>
                              <m:rPr>
                                <m:sty m:val="p"/>
                              </m:rPr>
                              <a:rPr lang="fr-CH" sz="3200" b="0" i="0">
                                <a:latin typeface="Cambria Math" panose="02040503050406030204" pitchFamily="18" charset="0"/>
                              </a:rPr>
                              <m:t>log</m:t>
                            </m:r>
                          </m:fName>
                          <m:e>
                            <m:r>
                              <a:rPr lang="fr-CH" sz="3200" b="0" i="1">
                                <a:latin typeface="Cambria Math" panose="02040503050406030204" pitchFamily="18" charset="0"/>
                              </a:rPr>
                              <m:t>(2+</m:t>
                            </m:r>
                            <m:func>
                              <m:funcPr>
                                <m:ctrlPr>
                                  <a:rPr lang="fr-CH" sz="3200" b="0" i="1">
                                    <a:latin typeface="Cambria Math" panose="02040503050406030204" pitchFamily="18" charset="0"/>
                                  </a:rPr>
                                </m:ctrlPr>
                              </m:funcPr>
                              <m:fName>
                                <m:r>
                                  <m:rPr>
                                    <m:sty m:val="p"/>
                                  </m:rPr>
                                  <a:rPr lang="fr-CH" sz="3200" b="0" i="0">
                                    <a:latin typeface="Cambria Math" panose="02040503050406030204" pitchFamily="18" charset="0"/>
                                  </a:rPr>
                                  <m:t>deg</m:t>
                                </m:r>
                              </m:fName>
                              <m:e>
                                <m:d>
                                  <m:dPr>
                                    <m:ctrlPr>
                                      <a:rPr lang="fr-CH" sz="3200" b="0" i="1">
                                        <a:latin typeface="Cambria Math" panose="02040503050406030204" pitchFamily="18" charset="0"/>
                                      </a:rPr>
                                    </m:ctrlPr>
                                  </m:dPr>
                                  <m:e>
                                    <m:r>
                                      <a:rPr lang="fr-CH" sz="3200" b="0" i="1">
                                        <a:latin typeface="Cambria Math" panose="02040503050406030204" pitchFamily="18" charset="0"/>
                                      </a:rPr>
                                      <m:t>𝑣</m:t>
                                    </m:r>
                                  </m:e>
                                </m:d>
                              </m:e>
                            </m:func>
                            <m:r>
                              <a:rPr lang="fr-CH" sz="3200" b="0" i="1">
                                <a:latin typeface="Cambria Math" panose="02040503050406030204" pitchFamily="18" charset="0"/>
                              </a:rPr>
                              <m:t>)</m:t>
                            </m:r>
                          </m:e>
                        </m:func>
                      </m:den>
                    </m:f>
                  </m:oMath>
                </a14:m>
                <a:r>
                  <a:rPr lang="en-US" sz="3200" dirty="0"/>
                  <a:t>  </a:t>
                </a:r>
                <a:endParaRPr lang="fr-CH" sz="3200" i="1" dirty="0">
                  <a:latin typeface="Cambria Math" panose="02040503050406030204" pitchFamily="18" charset="0"/>
                </a:endParaRPr>
              </a:p>
              <a:p>
                <a:br>
                  <a:rPr lang="en-US" sz="3200" i="1" dirty="0">
                    <a:latin typeface="Cambria Math" panose="02040503050406030204" pitchFamily="18" charset="0"/>
                  </a:rPr>
                </a:br>
                <a14:m>
                  <m:oMath xmlns:m="http://schemas.openxmlformats.org/officeDocument/2006/math">
                    <m:sSub>
                      <m:sSubPr>
                        <m:ctrlPr>
                          <a:rPr lang="en-US" sz="3200" i="1">
                            <a:latin typeface="Cambria Math" panose="02040503050406030204" pitchFamily="18" charset="0"/>
                          </a:rPr>
                        </m:ctrlPr>
                      </m:sSubPr>
                      <m:e>
                        <m:r>
                          <a:rPr lang="fr-CH" sz="3200" b="0" i="1">
                            <a:latin typeface="Cambria Math" panose="02040503050406030204" pitchFamily="18" charset="0"/>
                          </a:rPr>
                          <m:t>𝑑</m:t>
                        </m:r>
                      </m:e>
                      <m:sub>
                        <m:r>
                          <a:rPr lang="fr-CH" sz="3200" b="0" i="1">
                            <a:latin typeface="Cambria Math" panose="02040503050406030204" pitchFamily="18" charset="0"/>
                          </a:rPr>
                          <m:t>𝑣</m:t>
                        </m:r>
                      </m:sub>
                    </m:sSub>
                    <m:r>
                      <a:rPr lang="fr-CH" sz="3200" b="0" i="1">
                        <a:latin typeface="Cambria Math" panose="02040503050406030204" pitchFamily="18" charset="0"/>
                      </a:rPr>
                      <m:t>=(1−</m:t>
                    </m:r>
                    <m:sSub>
                      <m:sSubPr>
                        <m:ctrlPr>
                          <a:rPr lang="en-US" sz="3200" i="1">
                            <a:latin typeface="Cambria Math" panose="02040503050406030204" pitchFamily="18" charset="0"/>
                          </a:rPr>
                        </m:ctrlPr>
                      </m:sSubPr>
                      <m:e>
                        <m:r>
                          <a:rPr lang="fr-CH" sz="3200" i="1">
                            <a:latin typeface="Cambria Math" panose="02040503050406030204" pitchFamily="18" charset="0"/>
                          </a:rPr>
                          <m:t>𝑐</m:t>
                        </m:r>
                      </m:e>
                      <m:sub>
                        <m:r>
                          <a:rPr lang="fr-CH" sz="3200" i="1">
                            <a:latin typeface="Cambria Math" panose="02040503050406030204" pitchFamily="18" charset="0"/>
                          </a:rPr>
                          <m:t>𝑣</m:t>
                        </m:r>
                      </m:sub>
                    </m:sSub>
                    <m:r>
                      <a:rPr lang="fr-CH" sz="3200" b="0" i="0">
                        <a:latin typeface="Cambria Math" panose="02040503050406030204" pitchFamily="18" charset="0"/>
                      </a:rPr>
                      <m:t>)</m:t>
                    </m:r>
                    <m:rad>
                      <m:radPr>
                        <m:degHide m:val="on"/>
                        <m:ctrlPr>
                          <a:rPr lang="fr-CH" sz="3200" b="0" i="1">
                            <a:latin typeface="Cambria Math" panose="02040503050406030204" pitchFamily="18" charset="0"/>
                          </a:rPr>
                        </m:ctrlPr>
                      </m:radPr>
                      <m:deg/>
                      <m:e>
                        <m:r>
                          <a:rPr lang="fr-CH" sz="3200" i="1">
                            <a:latin typeface="Cambria Math" panose="02040503050406030204" pitchFamily="18" charset="0"/>
                          </a:rPr>
                          <m:t>𝐻</m:t>
                        </m:r>
                        <m:d>
                          <m:dPr>
                            <m:ctrlPr>
                              <a:rPr lang="fr-CH" sz="3200" i="1">
                                <a:latin typeface="Cambria Math" panose="02040503050406030204" pitchFamily="18" charset="0"/>
                              </a:rPr>
                            </m:ctrlPr>
                          </m:dPr>
                          <m:e>
                            <m:r>
                              <a:rPr lang="fr-CH" sz="3200" i="1">
                                <a:latin typeface="Cambria Math" panose="02040503050406030204" pitchFamily="18" charset="0"/>
                              </a:rPr>
                              <m:t>𝑣</m:t>
                            </m:r>
                          </m:e>
                        </m:d>
                      </m:e>
                    </m:rad>
                  </m:oMath>
                </a14:m>
                <a:r>
                  <a:rPr lang="en-US" sz="3200" dirty="0"/>
                  <a:t>, </a:t>
                </a:r>
                <a14:m>
                  <m:oMath xmlns:m="http://schemas.openxmlformats.org/officeDocument/2006/math">
                    <m:r>
                      <a:rPr lang="fr-CH" sz="3200" i="1">
                        <a:latin typeface="Cambria Math" panose="02040503050406030204" pitchFamily="18" charset="0"/>
                      </a:rPr>
                      <m:t>𝐻</m:t>
                    </m:r>
                    <m:d>
                      <m:dPr>
                        <m:ctrlPr>
                          <a:rPr lang="fr-CH" sz="3200" i="1">
                            <a:latin typeface="Cambria Math" panose="02040503050406030204" pitchFamily="18" charset="0"/>
                          </a:rPr>
                        </m:ctrlPr>
                      </m:dPr>
                      <m:e>
                        <m:r>
                          <a:rPr lang="fr-CH" sz="3200" i="1">
                            <a:latin typeface="Cambria Math" panose="02040503050406030204" pitchFamily="18" charset="0"/>
                          </a:rPr>
                          <m:t>𝑣</m:t>
                        </m:r>
                      </m:e>
                    </m:d>
                    <m:r>
                      <a:rPr lang="fr-CH" sz="3200" i="1">
                        <a:latin typeface="Cambria Math" panose="02040503050406030204" pitchFamily="18" charset="0"/>
                      </a:rPr>
                      <m:t>=−</m:t>
                    </m:r>
                    <m:func>
                      <m:funcPr>
                        <m:ctrlPr>
                          <a:rPr lang="fr-CH" sz="3200" i="1">
                            <a:latin typeface="Cambria Math" panose="02040503050406030204" pitchFamily="18" charset="0"/>
                          </a:rPr>
                        </m:ctrlPr>
                      </m:funcPr>
                      <m:fName>
                        <m:r>
                          <m:rPr>
                            <m:sty m:val="p"/>
                          </m:rPr>
                          <a:rPr lang="fr-CH" sz="3200">
                            <a:latin typeface="Cambria Math" panose="02040503050406030204" pitchFamily="18" charset="0"/>
                          </a:rPr>
                          <m:t>log</m:t>
                        </m:r>
                      </m:fName>
                      <m:e>
                        <m:f>
                          <m:fPr>
                            <m:ctrlPr>
                              <a:rPr lang="fr-CH" sz="3200" i="1">
                                <a:latin typeface="Cambria Math" panose="02040503050406030204" pitchFamily="18" charset="0"/>
                              </a:rPr>
                            </m:ctrlPr>
                          </m:fPr>
                          <m:num>
                            <m:r>
                              <a:rPr lang="fr-CH" sz="3200" i="1">
                                <a:latin typeface="Cambria Math" panose="02040503050406030204" pitchFamily="18" charset="0"/>
                              </a:rPr>
                              <m:t>1</m:t>
                            </m:r>
                          </m:num>
                          <m:den>
                            <m:r>
                              <m:rPr>
                                <m:sty m:val="p"/>
                              </m:rPr>
                              <a:rPr lang="fr-CH" sz="3200">
                                <a:latin typeface="Cambria Math" panose="02040503050406030204" pitchFamily="18" charset="0"/>
                              </a:rPr>
                              <m:t>deg</m:t>
                            </m:r>
                            <m:r>
                              <a:rPr lang="fr-CH" sz="3200" i="1">
                                <a:latin typeface="Cambria Math" panose="02040503050406030204" pitchFamily="18" charset="0"/>
                              </a:rPr>
                              <m:t>⁡(</m:t>
                            </m:r>
                            <m:r>
                              <a:rPr lang="fr-CH" sz="3200" i="1">
                                <a:latin typeface="Cambria Math" panose="02040503050406030204" pitchFamily="18" charset="0"/>
                              </a:rPr>
                              <m:t>𝑣</m:t>
                            </m:r>
                            <m:r>
                              <a:rPr lang="fr-CH" sz="3200" i="1">
                                <a:latin typeface="Cambria Math" panose="02040503050406030204" pitchFamily="18" charset="0"/>
                              </a:rPr>
                              <m:t>)</m:t>
                            </m:r>
                          </m:den>
                        </m:f>
                      </m:e>
                    </m:func>
                  </m:oMath>
                </a14:m>
                <a:r>
                  <a:rPr lang="en-US" sz="3200" dirty="0"/>
                  <a:t> if </a:t>
                </a:r>
                <a14:m>
                  <m:oMath xmlns:m="http://schemas.openxmlformats.org/officeDocument/2006/math">
                    <m:r>
                      <a:rPr lang="fr-CH" sz="3200" i="1">
                        <a:latin typeface="Cambria Math" panose="02040503050406030204" pitchFamily="18" charset="0"/>
                      </a:rPr>
                      <m:t>𝑣</m:t>
                    </m:r>
                  </m:oMath>
                </a14:m>
                <a:r>
                  <a:rPr lang="en-US" sz="3200" dirty="0"/>
                  <a:t> is labelled, 	 </a:t>
                </a:r>
                <a14:m>
                  <m:oMath xmlns:m="http://schemas.openxmlformats.org/officeDocument/2006/math">
                    <m:sSub>
                      <m:sSubPr>
                        <m:ctrlPr>
                          <a:rPr lang="en-US" sz="3200" i="1">
                            <a:latin typeface="Cambria Math" panose="02040503050406030204" pitchFamily="18" charset="0"/>
                          </a:rPr>
                        </m:ctrlPr>
                      </m:sSubPr>
                      <m:e>
                        <m:r>
                          <a:rPr lang="fr-CH" sz="3200" i="1">
                            <a:latin typeface="Cambria Math" panose="02040503050406030204" pitchFamily="18" charset="0"/>
                          </a:rPr>
                          <m:t>𝑑</m:t>
                        </m:r>
                      </m:e>
                      <m:sub>
                        <m:r>
                          <a:rPr lang="fr-CH" sz="3200" i="1">
                            <a:latin typeface="Cambria Math" panose="02040503050406030204" pitchFamily="18" charset="0"/>
                          </a:rPr>
                          <m:t>𝑣</m:t>
                        </m:r>
                      </m:sub>
                    </m:sSub>
                    <m:r>
                      <a:rPr lang="fr-CH" sz="3200" i="1">
                        <a:latin typeface="Cambria Math" panose="02040503050406030204" pitchFamily="18" charset="0"/>
                      </a:rPr>
                      <m:t>=</m:t>
                    </m:r>
                    <m:r>
                      <a:rPr lang="fr-CH" sz="3200" b="0" i="1" smtClean="0">
                        <a:latin typeface="Cambria Math" panose="02040503050406030204" pitchFamily="18" charset="0"/>
                      </a:rPr>
                      <m:t>0</m:t>
                    </m:r>
                  </m:oMath>
                </a14:m>
                <a:r>
                  <a:rPr lang="en-US" sz="3200" dirty="0"/>
                  <a:t> otherwise</a:t>
                </a:r>
              </a:p>
              <a:p>
                <a:br>
                  <a:rPr lang="en-US" sz="3200" i="1" dirty="0">
                    <a:latin typeface="Cambria Math" panose="02040503050406030204" pitchFamily="18" charset="0"/>
                  </a:rPr>
                </a:br>
                <a14:m>
                  <m:oMath xmlns:m="http://schemas.openxmlformats.org/officeDocument/2006/math">
                    <m:sSub>
                      <m:sSubPr>
                        <m:ctrlPr>
                          <a:rPr lang="en-US" sz="3200" i="1">
                            <a:latin typeface="Cambria Math" panose="02040503050406030204" pitchFamily="18" charset="0"/>
                          </a:rPr>
                        </m:ctrlPr>
                      </m:sSubPr>
                      <m:e>
                        <m:r>
                          <a:rPr lang="fr-CH" sz="3200" b="0" i="1">
                            <a:latin typeface="Cambria Math" panose="02040503050406030204" pitchFamily="18" charset="0"/>
                          </a:rPr>
                          <m:t>𝑧</m:t>
                        </m:r>
                      </m:e>
                      <m:sub>
                        <m:r>
                          <a:rPr lang="fr-CH" sz="3200" b="0" i="1">
                            <a:latin typeface="Cambria Math" panose="02040503050406030204" pitchFamily="18" charset="0"/>
                          </a:rPr>
                          <m:t>𝑣</m:t>
                        </m:r>
                      </m:sub>
                    </m:sSub>
                    <m:r>
                      <a:rPr lang="fr-CH" sz="3200" b="0" i="1">
                        <a:latin typeface="Cambria Math" panose="02040503050406030204" pitchFamily="18" charset="0"/>
                      </a:rPr>
                      <m:t>=</m:t>
                    </m:r>
                    <m:func>
                      <m:funcPr>
                        <m:ctrlPr>
                          <a:rPr lang="fr-CH" sz="3200" b="0" i="1">
                            <a:latin typeface="Cambria Math" panose="02040503050406030204" pitchFamily="18" charset="0"/>
                          </a:rPr>
                        </m:ctrlPr>
                      </m:funcPr>
                      <m:fName>
                        <m:r>
                          <m:rPr>
                            <m:sty m:val="p"/>
                          </m:rPr>
                          <a:rPr lang="fr-CH" sz="3200" b="0" i="0">
                            <a:latin typeface="Cambria Math" panose="02040503050406030204" pitchFamily="18" charset="0"/>
                          </a:rPr>
                          <m:t>max</m:t>
                        </m:r>
                      </m:fName>
                      <m:e>
                        <m:r>
                          <a:rPr lang="fr-CH" sz="3200" b="0" i="1">
                            <a:latin typeface="Cambria Math" panose="02040503050406030204" pitchFamily="18" charset="0"/>
                          </a:rPr>
                          <m:t>(</m:t>
                        </m:r>
                      </m:e>
                    </m:func>
                  </m:oMath>
                </a14:m>
                <a:r>
                  <a:rPr lang="en-US" sz="3200" dirty="0"/>
                  <a:t> </a:t>
                </a:r>
                <a14:m>
                  <m:oMath xmlns:m="http://schemas.openxmlformats.org/officeDocument/2006/math">
                    <m:sSub>
                      <m:sSubPr>
                        <m:ctrlPr>
                          <a:rPr lang="en-US" sz="3200" i="1">
                            <a:latin typeface="Cambria Math" panose="02040503050406030204" pitchFamily="18" charset="0"/>
                          </a:rPr>
                        </m:ctrlPr>
                      </m:sSubPr>
                      <m:e>
                        <m:r>
                          <a:rPr lang="fr-CH" sz="3200" i="1">
                            <a:latin typeface="Cambria Math" panose="02040503050406030204" pitchFamily="18" charset="0"/>
                          </a:rPr>
                          <m:t>𝑐</m:t>
                        </m:r>
                      </m:e>
                      <m:sub>
                        <m:r>
                          <a:rPr lang="fr-CH" sz="3200" i="1">
                            <a:latin typeface="Cambria Math" panose="02040503050406030204" pitchFamily="18" charset="0"/>
                          </a:rPr>
                          <m:t>𝑣</m:t>
                        </m:r>
                      </m:sub>
                    </m:sSub>
                  </m:oMath>
                </a14:m>
                <a:r>
                  <a:rPr lang="en-US" sz="3200" dirty="0"/>
                  <a:t>+ </a:t>
                </a:r>
                <a14:m>
                  <m:oMath xmlns:m="http://schemas.openxmlformats.org/officeDocument/2006/math">
                    <m:sSub>
                      <m:sSubPr>
                        <m:ctrlPr>
                          <a:rPr lang="en-US" sz="3200" i="1">
                            <a:latin typeface="Cambria Math" panose="02040503050406030204" pitchFamily="18" charset="0"/>
                          </a:rPr>
                        </m:ctrlPr>
                      </m:sSubPr>
                      <m:e>
                        <m:r>
                          <a:rPr lang="fr-CH" sz="3200" i="1">
                            <a:latin typeface="Cambria Math" panose="02040503050406030204" pitchFamily="18" charset="0"/>
                          </a:rPr>
                          <m:t>𝑑</m:t>
                        </m:r>
                      </m:e>
                      <m:sub>
                        <m:r>
                          <a:rPr lang="fr-CH" sz="3200" i="1">
                            <a:latin typeface="Cambria Math" panose="02040503050406030204" pitchFamily="18" charset="0"/>
                          </a:rPr>
                          <m:t>𝑣</m:t>
                        </m:r>
                      </m:sub>
                    </m:sSub>
                  </m:oMath>
                </a14:m>
                <a:r>
                  <a:rPr lang="en-US" sz="3200" dirty="0"/>
                  <a:t>,1)</a:t>
                </a:r>
              </a:p>
              <a:p>
                <a:endParaRPr lang="en-US" dirty="0"/>
              </a:p>
              <a:p>
                <a14:m>
                  <m:oMath xmlns:m="http://schemas.openxmlformats.org/officeDocument/2006/math">
                    <m:sSubSup>
                      <m:sSubSupPr>
                        <m:ctrlPr>
                          <a:rPr lang="fr-CH" sz="3200" i="1">
                            <a:latin typeface="Cambria Math" panose="02040503050406030204" pitchFamily="18" charset="0"/>
                          </a:rPr>
                        </m:ctrlPr>
                      </m:sSubSupPr>
                      <m:e>
                        <m:r>
                          <a:rPr lang="fr-CH" sz="3200" i="1">
                            <a:latin typeface="Cambria Math" panose="02040503050406030204" pitchFamily="18" charset="0"/>
                          </a:rPr>
                          <m:t>𝑝</m:t>
                        </m:r>
                      </m:e>
                      <m:sub>
                        <m:r>
                          <a:rPr lang="fr-CH" sz="3200" i="1">
                            <a:latin typeface="Cambria Math" panose="02040503050406030204" pitchFamily="18" charset="0"/>
                          </a:rPr>
                          <m:t>𝑣</m:t>
                        </m:r>
                      </m:sub>
                      <m:sup>
                        <m:r>
                          <a:rPr lang="fr-CH" sz="3200" b="0" i="1">
                            <a:latin typeface="Cambria Math" panose="02040503050406030204" pitchFamily="18" charset="0"/>
                          </a:rPr>
                          <m:t>𝑐𝑜𝑛</m:t>
                        </m:r>
                      </m:sup>
                    </m:sSubSup>
                    <m:r>
                      <a:rPr lang="fr-CH" sz="3200" i="1">
                        <a:latin typeface="Cambria Math" panose="02040503050406030204" pitchFamily="18" charset="0"/>
                      </a:rPr>
                      <m:t>=</m:t>
                    </m:r>
                    <m:f>
                      <m:fPr>
                        <m:ctrlPr>
                          <a:rPr lang="fr-CH" sz="3200" i="1">
                            <a:latin typeface="Cambria Math" panose="02040503050406030204" pitchFamily="18" charset="0"/>
                          </a:rPr>
                        </m:ctrlPr>
                      </m:fPr>
                      <m:num>
                        <m:sSub>
                          <m:sSubPr>
                            <m:ctrlPr>
                              <a:rPr lang="en-US" sz="3200" i="1">
                                <a:latin typeface="Cambria Math" panose="02040503050406030204" pitchFamily="18" charset="0"/>
                              </a:rPr>
                            </m:ctrlPr>
                          </m:sSubPr>
                          <m:e>
                            <m:r>
                              <a:rPr lang="fr-CH" sz="3200" b="0" i="1">
                                <a:latin typeface="Cambria Math" panose="02040503050406030204" pitchFamily="18" charset="0"/>
                              </a:rPr>
                              <m:t>𝑐</m:t>
                            </m:r>
                          </m:e>
                          <m:sub>
                            <m:r>
                              <a:rPr lang="fr-CH" sz="3200" i="1">
                                <a:latin typeface="Cambria Math" panose="02040503050406030204" pitchFamily="18" charset="0"/>
                              </a:rPr>
                              <m:t>𝑣</m:t>
                            </m:r>
                          </m:sub>
                        </m:sSub>
                      </m:num>
                      <m:den>
                        <m:sSub>
                          <m:sSubPr>
                            <m:ctrlPr>
                              <a:rPr lang="en-US" sz="3200" i="1">
                                <a:latin typeface="Cambria Math" panose="02040503050406030204" pitchFamily="18" charset="0"/>
                              </a:rPr>
                            </m:ctrlPr>
                          </m:sSubPr>
                          <m:e>
                            <m:r>
                              <a:rPr lang="fr-CH" sz="3200" i="1">
                                <a:latin typeface="Cambria Math" panose="02040503050406030204" pitchFamily="18" charset="0"/>
                              </a:rPr>
                              <m:t>𝑧</m:t>
                            </m:r>
                          </m:e>
                          <m:sub>
                            <m:r>
                              <a:rPr lang="fr-CH" sz="3200" i="1">
                                <a:latin typeface="Cambria Math" panose="02040503050406030204" pitchFamily="18" charset="0"/>
                              </a:rPr>
                              <m:t>𝑣</m:t>
                            </m:r>
                          </m:sub>
                        </m:sSub>
                      </m:den>
                    </m:f>
                    <m:r>
                      <a:rPr lang="fr-CH" sz="3200" b="0" i="1">
                        <a:latin typeface="Cambria Math" panose="02040503050406030204" pitchFamily="18" charset="0"/>
                      </a:rPr>
                      <m:t>,       </m:t>
                    </m:r>
                    <m:sSubSup>
                      <m:sSubSupPr>
                        <m:ctrlPr>
                          <a:rPr lang="fr-CH" sz="3200" i="1">
                            <a:latin typeface="Cambria Math" panose="02040503050406030204" pitchFamily="18" charset="0"/>
                          </a:rPr>
                        </m:ctrlPr>
                      </m:sSubSupPr>
                      <m:e>
                        <m:r>
                          <a:rPr lang="fr-CH" sz="3200" i="1">
                            <a:latin typeface="Cambria Math" panose="02040503050406030204" pitchFamily="18" charset="0"/>
                          </a:rPr>
                          <m:t>𝑝</m:t>
                        </m:r>
                      </m:e>
                      <m:sub>
                        <m:r>
                          <a:rPr lang="fr-CH" sz="3200" i="1">
                            <a:latin typeface="Cambria Math" panose="02040503050406030204" pitchFamily="18" charset="0"/>
                          </a:rPr>
                          <m:t>𝑣</m:t>
                        </m:r>
                      </m:sub>
                      <m:sup>
                        <m:r>
                          <a:rPr lang="fr-CH" sz="3200" i="1">
                            <a:latin typeface="Cambria Math" panose="02040503050406030204" pitchFamily="18" charset="0"/>
                          </a:rPr>
                          <m:t>𝑖𝑛𝑗</m:t>
                        </m:r>
                      </m:sup>
                    </m:sSubSup>
                    <m:r>
                      <a:rPr lang="fr-CH" sz="3200" b="0" i="1">
                        <a:latin typeface="Cambria Math" panose="02040503050406030204" pitchFamily="18" charset="0"/>
                      </a:rPr>
                      <m:t>=</m:t>
                    </m:r>
                    <m:f>
                      <m:fPr>
                        <m:ctrlPr>
                          <a:rPr lang="fr-CH" sz="3200" b="0" i="1">
                            <a:latin typeface="Cambria Math" panose="02040503050406030204" pitchFamily="18" charset="0"/>
                          </a:rPr>
                        </m:ctrlPr>
                      </m:fPr>
                      <m:num>
                        <m:sSub>
                          <m:sSubPr>
                            <m:ctrlPr>
                              <a:rPr lang="en-US" sz="3200" i="1">
                                <a:latin typeface="Cambria Math" panose="02040503050406030204" pitchFamily="18" charset="0"/>
                              </a:rPr>
                            </m:ctrlPr>
                          </m:sSubPr>
                          <m:e>
                            <m:r>
                              <a:rPr lang="fr-CH" sz="3200" b="0" i="1">
                                <a:latin typeface="Cambria Math" panose="02040503050406030204" pitchFamily="18" charset="0"/>
                              </a:rPr>
                              <m:t>𝑑</m:t>
                            </m:r>
                          </m:e>
                          <m:sub>
                            <m:r>
                              <a:rPr lang="fr-CH" sz="3200" i="1">
                                <a:latin typeface="Cambria Math" panose="02040503050406030204" pitchFamily="18" charset="0"/>
                              </a:rPr>
                              <m:t>𝑣</m:t>
                            </m:r>
                          </m:sub>
                        </m:sSub>
                      </m:num>
                      <m:den>
                        <m:sSub>
                          <m:sSubPr>
                            <m:ctrlPr>
                              <a:rPr lang="en-US" sz="3200" i="1">
                                <a:latin typeface="Cambria Math" panose="02040503050406030204" pitchFamily="18" charset="0"/>
                              </a:rPr>
                            </m:ctrlPr>
                          </m:sSubPr>
                          <m:e>
                            <m:r>
                              <a:rPr lang="fr-CH" sz="3200" i="1">
                                <a:latin typeface="Cambria Math" panose="02040503050406030204" pitchFamily="18" charset="0"/>
                              </a:rPr>
                              <m:t>𝑧</m:t>
                            </m:r>
                          </m:e>
                          <m:sub>
                            <m:r>
                              <a:rPr lang="fr-CH" sz="3200" i="1">
                                <a:latin typeface="Cambria Math" panose="02040503050406030204" pitchFamily="18" charset="0"/>
                              </a:rPr>
                              <m:t>𝑣</m:t>
                            </m:r>
                          </m:sub>
                        </m:sSub>
                      </m:den>
                    </m:f>
                    <m:r>
                      <a:rPr lang="fr-CH" sz="3200" b="0" i="1">
                        <a:latin typeface="Cambria Math" panose="02040503050406030204" pitchFamily="18" charset="0"/>
                      </a:rPr>
                      <m:t>   </m:t>
                    </m:r>
                  </m:oMath>
                </a14:m>
                <a:r>
                  <a:rPr lang="en-US" sz="3200" dirty="0"/>
                  <a:t>for labelled nodes, 0 otherwise</a:t>
                </a:r>
              </a:p>
              <a:p>
                <a14:m>
                  <m:oMath xmlns:m="http://schemas.openxmlformats.org/officeDocument/2006/math">
                    <m:sSubSup>
                      <m:sSubSupPr>
                        <m:ctrlPr>
                          <a:rPr lang="fr-CH" sz="3200" i="1">
                            <a:latin typeface="Cambria Math" panose="02040503050406030204" pitchFamily="18" charset="0"/>
                          </a:rPr>
                        </m:ctrlPr>
                      </m:sSubSupPr>
                      <m:e>
                        <m:r>
                          <a:rPr lang="fr-CH" sz="3200" i="1">
                            <a:latin typeface="Cambria Math" panose="02040503050406030204" pitchFamily="18" charset="0"/>
                          </a:rPr>
                          <m:t>𝑝</m:t>
                        </m:r>
                      </m:e>
                      <m:sub>
                        <m:r>
                          <a:rPr lang="fr-CH" sz="3200" i="1">
                            <a:latin typeface="Cambria Math" panose="02040503050406030204" pitchFamily="18" charset="0"/>
                          </a:rPr>
                          <m:t>𝑣</m:t>
                        </m:r>
                      </m:sub>
                      <m:sup>
                        <m:r>
                          <a:rPr lang="fr-CH" sz="3200" i="1">
                            <a:latin typeface="Cambria Math" panose="02040503050406030204" pitchFamily="18" charset="0"/>
                          </a:rPr>
                          <m:t>𝑎𝑏𝑎</m:t>
                        </m:r>
                      </m:sup>
                    </m:sSubSup>
                    <m:r>
                      <a:rPr lang="fr-CH" sz="3200" b="0" i="1">
                        <a:latin typeface="Cambria Math" panose="02040503050406030204" pitchFamily="18" charset="0"/>
                      </a:rPr>
                      <m:t>=1−</m:t>
                    </m:r>
                  </m:oMath>
                </a14:m>
                <a:r>
                  <a:rPr lang="fr-CH" sz="2800" dirty="0"/>
                  <a:t> </a:t>
                </a:r>
                <a14:m>
                  <m:oMath xmlns:m="http://schemas.openxmlformats.org/officeDocument/2006/math">
                    <m:sSubSup>
                      <m:sSubSupPr>
                        <m:ctrlPr>
                          <a:rPr lang="fr-CH" sz="2800" i="1">
                            <a:latin typeface="Cambria Math" panose="02040503050406030204" pitchFamily="18" charset="0"/>
                          </a:rPr>
                        </m:ctrlPr>
                      </m:sSubSupPr>
                      <m:e>
                        <m:r>
                          <a:rPr lang="fr-CH" sz="2800" i="1">
                            <a:latin typeface="Cambria Math" panose="02040503050406030204" pitchFamily="18" charset="0"/>
                          </a:rPr>
                          <m:t>𝑝</m:t>
                        </m:r>
                      </m:e>
                      <m:sub>
                        <m:r>
                          <a:rPr lang="fr-CH" sz="2800" i="1">
                            <a:latin typeface="Cambria Math" panose="02040503050406030204" pitchFamily="18" charset="0"/>
                          </a:rPr>
                          <m:t>𝑣</m:t>
                        </m:r>
                      </m:sub>
                      <m:sup>
                        <m:r>
                          <a:rPr lang="fr-CH" sz="2800" i="1">
                            <a:latin typeface="Cambria Math" panose="02040503050406030204" pitchFamily="18" charset="0"/>
                          </a:rPr>
                          <m:t>𝑐𝑜𝑛</m:t>
                        </m:r>
                      </m:sup>
                    </m:sSubSup>
                    <m:r>
                      <a:rPr lang="fr-CH" sz="2800" b="0" i="1">
                        <a:latin typeface="Cambria Math" panose="02040503050406030204" pitchFamily="18" charset="0"/>
                      </a:rPr>
                      <m:t>−</m:t>
                    </m:r>
                    <m:sSubSup>
                      <m:sSubSupPr>
                        <m:ctrlPr>
                          <a:rPr lang="fr-CH" sz="2800" i="1">
                            <a:latin typeface="Cambria Math" panose="02040503050406030204" pitchFamily="18" charset="0"/>
                          </a:rPr>
                        </m:ctrlPr>
                      </m:sSubSupPr>
                      <m:e>
                        <m:r>
                          <a:rPr lang="fr-CH" sz="2800" i="1">
                            <a:latin typeface="Cambria Math" panose="02040503050406030204" pitchFamily="18" charset="0"/>
                          </a:rPr>
                          <m:t>𝑝</m:t>
                        </m:r>
                      </m:e>
                      <m:sub>
                        <m:r>
                          <a:rPr lang="fr-CH" sz="2800" i="1">
                            <a:latin typeface="Cambria Math" panose="02040503050406030204" pitchFamily="18" charset="0"/>
                          </a:rPr>
                          <m:t>𝑣</m:t>
                        </m:r>
                      </m:sub>
                      <m:sup>
                        <m:r>
                          <a:rPr lang="fr-CH" sz="2800" i="1">
                            <a:latin typeface="Cambria Math" panose="02040503050406030204" pitchFamily="18" charset="0"/>
                          </a:rPr>
                          <m:t>𝑖𝑛𝑗</m:t>
                        </m:r>
                      </m:sup>
                    </m:sSubSup>
                  </m:oMath>
                </a14:m>
                <a:endParaRPr lang="en-US" sz="3200" dirty="0"/>
              </a:p>
            </p:txBody>
          </p:sp>
        </mc:Choice>
        <mc:Fallback xmlns="">
          <p:sp>
            <p:nvSpPr>
              <p:cNvPr id="3" name="Content Placeholder 2">
                <a:extLst>
                  <a:ext uri="{FF2B5EF4-FFF2-40B4-BE49-F238E27FC236}">
                    <a16:creationId xmlns:a16="http://schemas.microsoft.com/office/drawing/2014/main" id="{ADA1154A-C8D2-474D-9AF0-E1B5C097995F}"/>
                  </a:ext>
                </a:extLst>
              </p:cNvPr>
              <p:cNvSpPr>
                <a:spLocks noGrp="1" noRot="1" noChangeAspect="1" noMove="1" noResize="1" noEditPoints="1" noAdjustHandles="1" noChangeArrowheads="1" noChangeShapeType="1" noTextEdit="1"/>
              </p:cNvSpPr>
              <p:nvPr>
                <p:ph idx="1"/>
              </p:nvPr>
            </p:nvSpPr>
            <p:spPr>
              <a:xfrm>
                <a:off x="323007" y="1396755"/>
                <a:ext cx="10790331" cy="5809192"/>
              </a:xfrm>
              <a:blipFill>
                <a:blip r:embed="rId3"/>
                <a:stretch>
                  <a:fillRect l="-235" b="-3704"/>
                </a:stretch>
              </a:blipFill>
            </p:spPr>
            <p:txBody>
              <a:bodyPr/>
              <a:lstStyle/>
              <a:p>
                <a:r>
                  <a:rPr lang="en-CH">
                    <a:noFill/>
                  </a:rPr>
                  <a:t> </a:t>
                </a:r>
              </a:p>
            </p:txBody>
          </p:sp>
        </mc:Fallback>
      </mc:AlternateContent>
      <p:sp>
        <p:nvSpPr>
          <p:cNvPr id="4" name="Footer Placeholder 3">
            <a:extLst>
              <a:ext uri="{FF2B5EF4-FFF2-40B4-BE49-F238E27FC236}">
                <a16:creationId xmlns:a16="http://schemas.microsoft.com/office/drawing/2014/main" id="{86577EA2-2C50-B245-9ED0-624BB14575FD}"/>
              </a:ext>
            </a:extLst>
          </p:cNvPr>
          <p:cNvSpPr>
            <a:spLocks noGrp="1"/>
          </p:cNvSpPr>
          <p:nvPr>
            <p:ph type="ftr" sz="quarter" idx="10"/>
          </p:nvPr>
        </p:nvSpPr>
        <p:spPr/>
        <p:txBody>
          <a:bodyPr/>
          <a:lstStyle/>
          <a:p>
            <a:r>
              <a:rPr lang="fr-CH"/>
              <a:t>©2024, Karl Aberer, EPFL-IC, Laboratoire de systèmes d'informations répartis </a:t>
            </a:r>
            <a:endParaRPr lang="en-GB" dirty="0"/>
          </a:p>
        </p:txBody>
      </p:sp>
    </p:spTree>
    <p:extLst>
      <p:ext uri="{BB962C8B-B14F-4D97-AF65-F5344CB8AC3E}">
        <p14:creationId xmlns:p14="http://schemas.microsoft.com/office/powerpoint/2010/main" val="32537170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A210BC-AAE3-0E4B-9F73-BA9C4D5F8AB0}"/>
              </a:ext>
            </a:extLst>
          </p:cNvPr>
          <p:cNvSpPr>
            <a:spLocks noGrp="1"/>
          </p:cNvSpPr>
          <p:nvPr>
            <p:ph type="title"/>
          </p:nvPr>
        </p:nvSpPr>
        <p:spPr/>
        <p:txBody>
          <a:bodyPr/>
          <a:lstStyle/>
          <a:p>
            <a:r>
              <a:rPr lang="en-US"/>
              <a:t>Behavior of Probabilities: Labelled Nodes</a:t>
            </a:r>
          </a:p>
        </p:txBody>
      </p:sp>
      <p:pic>
        <p:nvPicPr>
          <p:cNvPr id="6" name="Content Placeholder 5">
            <a:extLst>
              <a:ext uri="{FF2B5EF4-FFF2-40B4-BE49-F238E27FC236}">
                <a16:creationId xmlns:a16="http://schemas.microsoft.com/office/drawing/2014/main" id="{E175E0F5-D4D0-6F41-9830-B18CECCA93C5}"/>
              </a:ext>
            </a:extLst>
          </p:cNvPr>
          <p:cNvPicPr>
            <a:picLocks noGrp="1" noChangeAspect="1"/>
          </p:cNvPicPr>
          <p:nvPr>
            <p:ph idx="1"/>
          </p:nvPr>
        </p:nvPicPr>
        <p:blipFill>
          <a:blip r:embed="rId3"/>
          <a:stretch>
            <a:fillRect/>
          </a:stretch>
        </p:blipFill>
        <p:spPr>
          <a:xfrm>
            <a:off x="3808496" y="4891448"/>
            <a:ext cx="3855665" cy="2463342"/>
          </a:xfrm>
          <a:prstGeom prst="rect">
            <a:avLst/>
          </a:prstGeom>
        </p:spPr>
      </p:pic>
      <p:sp>
        <p:nvSpPr>
          <p:cNvPr id="4" name="Footer Placeholder 3">
            <a:extLst>
              <a:ext uri="{FF2B5EF4-FFF2-40B4-BE49-F238E27FC236}">
                <a16:creationId xmlns:a16="http://schemas.microsoft.com/office/drawing/2014/main" id="{3F1AC59B-0143-F54C-B004-476187AB5E5A}"/>
              </a:ext>
            </a:extLst>
          </p:cNvPr>
          <p:cNvSpPr>
            <a:spLocks noGrp="1"/>
          </p:cNvSpPr>
          <p:nvPr>
            <p:ph type="ftr" sz="quarter" idx="10"/>
          </p:nvPr>
        </p:nvSpPr>
        <p:spPr/>
        <p:txBody>
          <a:bodyPr/>
          <a:lstStyle/>
          <a:p>
            <a:r>
              <a:rPr lang="fr-CH"/>
              <a:t>©2024, Karl Aberer, EPFL-IC, Laboratoire de systèmes d'informations répartis </a:t>
            </a:r>
            <a:endParaRPr lang="en-GB" dirty="0"/>
          </a:p>
        </p:txBody>
      </p:sp>
      <p:pic>
        <p:nvPicPr>
          <p:cNvPr id="7" name="Picture 6">
            <a:extLst>
              <a:ext uri="{FF2B5EF4-FFF2-40B4-BE49-F238E27FC236}">
                <a16:creationId xmlns:a16="http://schemas.microsoft.com/office/drawing/2014/main" id="{7178A1B6-F3DB-6546-809D-9375062FE3EA}"/>
              </a:ext>
            </a:extLst>
          </p:cNvPr>
          <p:cNvPicPr>
            <a:picLocks noChangeAspect="1"/>
          </p:cNvPicPr>
          <p:nvPr/>
        </p:nvPicPr>
        <p:blipFill>
          <a:blip r:embed="rId4"/>
          <a:stretch>
            <a:fillRect/>
          </a:stretch>
        </p:blipFill>
        <p:spPr>
          <a:xfrm>
            <a:off x="7664162" y="4883481"/>
            <a:ext cx="3862342" cy="2499793"/>
          </a:xfrm>
          <a:prstGeom prst="rect">
            <a:avLst/>
          </a:prstGeom>
        </p:spPr>
      </p:pic>
      <p:sp>
        <p:nvSpPr>
          <p:cNvPr id="8" name="Content Placeholder 2">
            <a:extLst>
              <a:ext uri="{FF2B5EF4-FFF2-40B4-BE49-F238E27FC236}">
                <a16:creationId xmlns:a16="http://schemas.microsoft.com/office/drawing/2014/main" id="{D2D62E4B-52A6-544F-A3DF-128CA8ABEA88}"/>
              </a:ext>
            </a:extLst>
          </p:cNvPr>
          <p:cNvSpPr txBox="1">
            <a:spLocks/>
          </p:cNvSpPr>
          <p:nvPr/>
        </p:nvSpPr>
        <p:spPr bwMode="auto">
          <a:xfrm>
            <a:off x="233048" y="1549485"/>
            <a:ext cx="10790331" cy="2339319"/>
          </a:xfrm>
          <a:prstGeom prst="rect">
            <a:avLst/>
          </a:prstGeom>
          <a:noFill/>
          <a:ln w="9525">
            <a:noFill/>
            <a:miter lim="800000"/>
            <a:headEnd/>
            <a:tailEnd/>
          </a:ln>
          <a:effectLst/>
        </p:spPr>
        <p:txBody>
          <a:bodyPr vert="horz" wrap="square" lIns="113111" tIns="56558" rIns="113111" bIns="56558" numCol="1" anchor="t" anchorCtr="0" compatLnSpc="1">
            <a:prstTxWarp prst="textNoShape">
              <a:avLst/>
            </a:prstTxWarp>
          </a:bodyPr>
          <a:lstStyle>
            <a:lvl1pPr marL="0" indent="0" algn="l" rtl="0" fontAlgn="base">
              <a:spcBef>
                <a:spcPct val="20000"/>
              </a:spcBef>
              <a:spcAft>
                <a:spcPct val="0"/>
              </a:spcAft>
              <a:buNone/>
              <a:defRPr sz="3500">
                <a:solidFill>
                  <a:schemeClr val="tx1"/>
                </a:solidFill>
                <a:latin typeface="Calibri"/>
                <a:ea typeface="+mn-ea"/>
                <a:cs typeface="Calibri"/>
              </a:defRPr>
            </a:lvl1pPr>
            <a:lvl2pPr marL="919040" indent="-353476" algn="l" rtl="0" fontAlgn="base">
              <a:spcBef>
                <a:spcPct val="20000"/>
              </a:spcBef>
              <a:spcAft>
                <a:spcPct val="0"/>
              </a:spcAft>
              <a:buChar char="–"/>
              <a:defRPr sz="3000">
                <a:solidFill>
                  <a:schemeClr val="tx1"/>
                </a:solidFill>
                <a:latin typeface="Calibri"/>
                <a:cs typeface="Calibri"/>
              </a:defRPr>
            </a:lvl2pPr>
            <a:lvl3pPr marL="1413908" indent="-282781" algn="l" rtl="0" fontAlgn="base">
              <a:spcBef>
                <a:spcPct val="20000"/>
              </a:spcBef>
              <a:spcAft>
                <a:spcPct val="0"/>
              </a:spcAft>
              <a:buChar char="•"/>
              <a:defRPr sz="2500">
                <a:solidFill>
                  <a:schemeClr val="tx1"/>
                </a:solidFill>
                <a:latin typeface="Calibri"/>
                <a:cs typeface="Calibri"/>
              </a:defRPr>
            </a:lvl3pPr>
            <a:lvl4pPr marL="1979469" indent="-282781" algn="l" rtl="0" fontAlgn="base">
              <a:spcBef>
                <a:spcPct val="20000"/>
              </a:spcBef>
              <a:spcAft>
                <a:spcPct val="0"/>
              </a:spcAft>
              <a:buChar char="–"/>
              <a:defRPr sz="2200">
                <a:solidFill>
                  <a:schemeClr val="tx1"/>
                </a:solidFill>
                <a:latin typeface="Calibri"/>
                <a:cs typeface="Calibri"/>
              </a:defRPr>
            </a:lvl4pPr>
            <a:lvl5pPr marL="2545032" indent="-282781" algn="l" rtl="0" fontAlgn="base">
              <a:spcBef>
                <a:spcPct val="20000"/>
              </a:spcBef>
              <a:spcAft>
                <a:spcPct val="0"/>
              </a:spcAft>
              <a:buChar char="»"/>
              <a:defRPr sz="2200">
                <a:solidFill>
                  <a:schemeClr val="tx1"/>
                </a:solidFill>
                <a:latin typeface="Calibri"/>
                <a:cs typeface="Calibri"/>
              </a:defRPr>
            </a:lvl5pPr>
            <a:lvl6pPr marL="3110593" indent="-282781" algn="l" rtl="0" fontAlgn="base">
              <a:spcBef>
                <a:spcPct val="20000"/>
              </a:spcBef>
              <a:spcAft>
                <a:spcPct val="0"/>
              </a:spcAft>
              <a:buChar char="»"/>
              <a:defRPr sz="1500">
                <a:solidFill>
                  <a:schemeClr val="tx1"/>
                </a:solidFill>
                <a:latin typeface="+mn-lt"/>
              </a:defRPr>
            </a:lvl6pPr>
            <a:lvl7pPr marL="3676156" indent="-282781" algn="l" rtl="0" fontAlgn="base">
              <a:spcBef>
                <a:spcPct val="20000"/>
              </a:spcBef>
              <a:spcAft>
                <a:spcPct val="0"/>
              </a:spcAft>
              <a:buChar char="»"/>
              <a:defRPr sz="1500">
                <a:solidFill>
                  <a:schemeClr val="tx1"/>
                </a:solidFill>
                <a:latin typeface="+mn-lt"/>
              </a:defRPr>
            </a:lvl7pPr>
            <a:lvl8pPr marL="4241719" indent="-282781" algn="l" rtl="0" fontAlgn="base">
              <a:spcBef>
                <a:spcPct val="20000"/>
              </a:spcBef>
              <a:spcAft>
                <a:spcPct val="0"/>
              </a:spcAft>
              <a:buChar char="»"/>
              <a:defRPr sz="1500">
                <a:solidFill>
                  <a:schemeClr val="tx1"/>
                </a:solidFill>
                <a:latin typeface="+mn-lt"/>
              </a:defRPr>
            </a:lvl8pPr>
            <a:lvl9pPr marL="4807282" indent="-282781" algn="l" rtl="0" fontAlgn="base">
              <a:spcBef>
                <a:spcPct val="20000"/>
              </a:spcBef>
              <a:spcAft>
                <a:spcPct val="0"/>
              </a:spcAft>
              <a:buChar char="»"/>
              <a:defRPr sz="1500">
                <a:solidFill>
                  <a:schemeClr val="tx1"/>
                </a:solidFill>
                <a:latin typeface="+mn-lt"/>
              </a:defRPr>
            </a:lvl9pPr>
          </a:lstStyle>
          <a:p>
            <a:pPr marL="457200" indent="-457200">
              <a:buFont typeface="Arial" panose="020B0604020202020204" pitchFamily="34" charset="0"/>
              <a:buChar char="•"/>
            </a:pPr>
            <a:r>
              <a:rPr lang="en-US" kern="0"/>
              <a:t>Injection probability increases with the degree of the nodes, while continuation probability decreases</a:t>
            </a:r>
          </a:p>
          <a:p>
            <a:pPr marL="457200" indent="-457200">
              <a:buFont typeface="Arial" panose="020B0604020202020204" pitchFamily="34" charset="0"/>
              <a:buChar char="•"/>
            </a:pPr>
            <a:r>
              <a:rPr lang="en-US" kern="0"/>
              <a:t>Abandoning probability positive for only very low degree nodes (d = 1,2)</a:t>
            </a:r>
          </a:p>
        </p:txBody>
      </p:sp>
      <p:pic>
        <p:nvPicPr>
          <p:cNvPr id="9" name="Picture 8">
            <a:extLst>
              <a:ext uri="{FF2B5EF4-FFF2-40B4-BE49-F238E27FC236}">
                <a16:creationId xmlns:a16="http://schemas.microsoft.com/office/drawing/2014/main" id="{5C07C1BE-C5D3-8C4C-A335-E3FB048A75B6}"/>
              </a:ext>
            </a:extLst>
          </p:cNvPr>
          <p:cNvPicPr>
            <a:picLocks noChangeAspect="1"/>
          </p:cNvPicPr>
          <p:nvPr/>
        </p:nvPicPr>
        <p:blipFill>
          <a:blip r:embed="rId5"/>
          <a:stretch>
            <a:fillRect/>
          </a:stretch>
        </p:blipFill>
        <p:spPr>
          <a:xfrm>
            <a:off x="233048" y="4891448"/>
            <a:ext cx="3855666" cy="2463342"/>
          </a:xfrm>
          <a:prstGeom prst="rect">
            <a:avLst/>
          </a:prstGeom>
        </p:spPr>
      </p:pic>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10F99C96-51F6-DC41-AB42-5218E9A69F21}"/>
                  </a:ext>
                </a:extLst>
              </p:cNvPr>
              <p:cNvSpPr/>
              <p:nvPr/>
            </p:nvSpPr>
            <p:spPr>
              <a:xfrm>
                <a:off x="1940782" y="4421093"/>
                <a:ext cx="621837"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fr-CH" sz="1600" i="1">
                              <a:latin typeface="Cambria Math" panose="02040503050406030204" pitchFamily="18" charset="0"/>
                            </a:rPr>
                          </m:ctrlPr>
                        </m:sSubSupPr>
                        <m:e>
                          <m:r>
                            <a:rPr lang="fr-CH" sz="1600" i="1">
                              <a:latin typeface="Cambria Math" panose="02040503050406030204" pitchFamily="18" charset="0"/>
                            </a:rPr>
                            <m:t>𝑝</m:t>
                          </m:r>
                        </m:e>
                        <m:sub>
                          <m:r>
                            <a:rPr lang="fr-CH" sz="1600" i="1">
                              <a:latin typeface="Cambria Math" panose="02040503050406030204" pitchFamily="18" charset="0"/>
                            </a:rPr>
                            <m:t>𝑣</m:t>
                          </m:r>
                        </m:sub>
                        <m:sup>
                          <m:r>
                            <a:rPr lang="fr-CH" sz="1600" i="1">
                              <a:latin typeface="Cambria Math" panose="02040503050406030204" pitchFamily="18" charset="0"/>
                            </a:rPr>
                            <m:t>𝑐𝑜𝑛</m:t>
                          </m:r>
                        </m:sup>
                      </m:sSubSup>
                    </m:oMath>
                  </m:oMathPara>
                </a14:m>
                <a:endParaRPr lang="en-US"/>
              </a:p>
            </p:txBody>
          </p:sp>
        </mc:Choice>
        <mc:Fallback xmlns="">
          <p:sp>
            <p:nvSpPr>
              <p:cNvPr id="10" name="Rectangle 9">
                <a:extLst>
                  <a:ext uri="{FF2B5EF4-FFF2-40B4-BE49-F238E27FC236}">
                    <a16:creationId xmlns:a16="http://schemas.microsoft.com/office/drawing/2014/main" id="{10F99C96-51F6-DC41-AB42-5218E9A69F21}"/>
                  </a:ext>
                </a:extLst>
              </p:cNvPr>
              <p:cNvSpPr>
                <a:spLocks noRot="1" noChangeAspect="1" noMove="1" noResize="1" noEditPoints="1" noAdjustHandles="1" noChangeArrowheads="1" noChangeShapeType="1" noTextEdit="1"/>
              </p:cNvSpPr>
              <p:nvPr/>
            </p:nvSpPr>
            <p:spPr>
              <a:xfrm>
                <a:off x="1940782" y="4421093"/>
                <a:ext cx="621837" cy="338554"/>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65481240-5EED-0D4A-B208-F4E7AF4A7148}"/>
                  </a:ext>
                </a:extLst>
              </p:cNvPr>
              <p:cNvSpPr/>
              <p:nvPr/>
            </p:nvSpPr>
            <p:spPr>
              <a:xfrm>
                <a:off x="5721078" y="4421093"/>
                <a:ext cx="584327" cy="38318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fr-CH" sz="1600" i="1">
                              <a:latin typeface="Cambria Math" panose="02040503050406030204" pitchFamily="18" charset="0"/>
                            </a:rPr>
                          </m:ctrlPr>
                        </m:sSubSupPr>
                        <m:e>
                          <m:r>
                            <a:rPr lang="fr-CH" sz="1600" i="1">
                              <a:latin typeface="Cambria Math" panose="02040503050406030204" pitchFamily="18" charset="0"/>
                            </a:rPr>
                            <m:t>𝑝</m:t>
                          </m:r>
                        </m:e>
                        <m:sub>
                          <m:r>
                            <a:rPr lang="fr-CH" sz="1600" i="1">
                              <a:latin typeface="Cambria Math" panose="02040503050406030204" pitchFamily="18" charset="0"/>
                            </a:rPr>
                            <m:t>𝑣</m:t>
                          </m:r>
                        </m:sub>
                        <m:sup>
                          <m:r>
                            <a:rPr lang="fr-CH" sz="1600" i="1">
                              <a:latin typeface="Cambria Math" panose="02040503050406030204" pitchFamily="18" charset="0"/>
                            </a:rPr>
                            <m:t>𝑖𝑛𝑗</m:t>
                          </m:r>
                        </m:sup>
                      </m:sSubSup>
                    </m:oMath>
                  </m:oMathPara>
                </a14:m>
                <a:endParaRPr lang="en-US"/>
              </a:p>
            </p:txBody>
          </p:sp>
        </mc:Choice>
        <mc:Fallback xmlns="">
          <p:sp>
            <p:nvSpPr>
              <p:cNvPr id="11" name="Rectangle 10">
                <a:extLst>
                  <a:ext uri="{FF2B5EF4-FFF2-40B4-BE49-F238E27FC236}">
                    <a16:creationId xmlns:a16="http://schemas.microsoft.com/office/drawing/2014/main" id="{65481240-5EED-0D4A-B208-F4E7AF4A7148}"/>
                  </a:ext>
                </a:extLst>
              </p:cNvPr>
              <p:cNvSpPr>
                <a:spLocks noRot="1" noChangeAspect="1" noMove="1" noResize="1" noEditPoints="1" noAdjustHandles="1" noChangeArrowheads="1" noChangeShapeType="1" noTextEdit="1"/>
              </p:cNvSpPr>
              <p:nvPr/>
            </p:nvSpPr>
            <p:spPr>
              <a:xfrm>
                <a:off x="5721078" y="4421093"/>
                <a:ext cx="584327" cy="38318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3DC5AA08-2720-4340-8182-7C2FF7213029}"/>
                  </a:ext>
                </a:extLst>
              </p:cNvPr>
              <p:cNvSpPr/>
              <p:nvPr/>
            </p:nvSpPr>
            <p:spPr>
              <a:xfrm>
                <a:off x="9111587" y="4396373"/>
                <a:ext cx="637354" cy="3429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fr-CH" sz="1600" i="1">
                              <a:latin typeface="Cambria Math" panose="02040503050406030204" pitchFamily="18" charset="0"/>
                            </a:rPr>
                          </m:ctrlPr>
                        </m:sSubSupPr>
                        <m:e>
                          <m:r>
                            <a:rPr lang="fr-CH" sz="1600" i="1">
                              <a:latin typeface="Cambria Math" panose="02040503050406030204" pitchFamily="18" charset="0"/>
                            </a:rPr>
                            <m:t>𝑝</m:t>
                          </m:r>
                        </m:e>
                        <m:sub>
                          <m:r>
                            <a:rPr lang="fr-CH" sz="1600" i="1">
                              <a:latin typeface="Cambria Math" panose="02040503050406030204" pitchFamily="18" charset="0"/>
                            </a:rPr>
                            <m:t>𝑣</m:t>
                          </m:r>
                        </m:sub>
                        <m:sup>
                          <m:r>
                            <a:rPr lang="fr-CH" sz="1600" i="1">
                              <a:latin typeface="Cambria Math" panose="02040503050406030204" pitchFamily="18" charset="0"/>
                            </a:rPr>
                            <m:t>𝑎𝑏</m:t>
                          </m:r>
                          <m:r>
                            <a:rPr lang="fr-CH" sz="1600" b="0" i="1">
                              <a:latin typeface="Cambria Math" panose="02040503050406030204" pitchFamily="18" charset="0"/>
                            </a:rPr>
                            <m:t>𝑎</m:t>
                          </m:r>
                        </m:sup>
                      </m:sSubSup>
                    </m:oMath>
                  </m:oMathPara>
                </a14:m>
                <a:endParaRPr lang="en-US"/>
              </a:p>
            </p:txBody>
          </p:sp>
        </mc:Choice>
        <mc:Fallback xmlns="">
          <p:sp>
            <p:nvSpPr>
              <p:cNvPr id="12" name="Rectangle 11">
                <a:extLst>
                  <a:ext uri="{FF2B5EF4-FFF2-40B4-BE49-F238E27FC236}">
                    <a16:creationId xmlns:a16="http://schemas.microsoft.com/office/drawing/2014/main" id="{3DC5AA08-2720-4340-8182-7C2FF7213029}"/>
                  </a:ext>
                </a:extLst>
              </p:cNvPr>
              <p:cNvSpPr>
                <a:spLocks noRot="1" noChangeAspect="1" noMove="1" noResize="1" noEditPoints="1" noAdjustHandles="1" noChangeArrowheads="1" noChangeShapeType="1" noTextEdit="1"/>
              </p:cNvSpPr>
              <p:nvPr/>
            </p:nvSpPr>
            <p:spPr>
              <a:xfrm>
                <a:off x="9111587" y="4396373"/>
                <a:ext cx="637354" cy="342979"/>
              </a:xfrm>
              <a:prstGeom prst="rect">
                <a:avLst/>
              </a:prstGeom>
              <a:blipFill>
                <a:blip r:embed="rId8"/>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0116565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7B00BC-5F06-2F48-862E-F402C18F558D}"/>
              </a:ext>
            </a:extLst>
          </p:cNvPr>
          <p:cNvSpPr>
            <a:spLocks noGrp="1"/>
          </p:cNvSpPr>
          <p:nvPr>
            <p:ph type="title"/>
          </p:nvPr>
        </p:nvSpPr>
        <p:spPr/>
        <p:txBody>
          <a:bodyPr/>
          <a:lstStyle/>
          <a:p>
            <a:r>
              <a:rPr lang="en-US"/>
              <a:t>Behavior of Probabilities: Unlabelled Nodes</a:t>
            </a:r>
          </a:p>
        </p:txBody>
      </p:sp>
      <p:sp>
        <p:nvSpPr>
          <p:cNvPr id="3" name="Content Placeholder 2">
            <a:extLst>
              <a:ext uri="{FF2B5EF4-FFF2-40B4-BE49-F238E27FC236}">
                <a16:creationId xmlns:a16="http://schemas.microsoft.com/office/drawing/2014/main" id="{4C58715F-A851-BE42-8049-43F3047A8FDA}"/>
              </a:ext>
            </a:extLst>
          </p:cNvPr>
          <p:cNvSpPr>
            <a:spLocks noGrp="1"/>
          </p:cNvSpPr>
          <p:nvPr>
            <p:ph idx="1"/>
          </p:nvPr>
        </p:nvSpPr>
        <p:spPr>
          <a:xfrm>
            <a:off x="233048" y="1549485"/>
            <a:ext cx="10790331" cy="2339319"/>
          </a:xfrm>
        </p:spPr>
        <p:txBody>
          <a:bodyPr/>
          <a:lstStyle/>
          <a:p>
            <a:pPr marL="457200" indent="-457200">
              <a:buFont typeface="Arial" panose="020B0604020202020204" pitchFamily="34" charset="0"/>
              <a:buChar char="•"/>
            </a:pPr>
            <a:r>
              <a:rPr lang="en-US"/>
              <a:t>Abandon probability increases with degree</a:t>
            </a:r>
          </a:p>
          <a:p>
            <a:pPr marL="457200" indent="-457200">
              <a:buFont typeface="Arial" panose="020B0604020202020204" pitchFamily="34" charset="0"/>
              <a:buChar char="•"/>
            </a:pPr>
            <a:r>
              <a:rPr lang="en-US"/>
              <a:t>Prevents algorithm from propagating information through unlabeled, high-degree nodes</a:t>
            </a:r>
          </a:p>
        </p:txBody>
      </p:sp>
      <p:sp>
        <p:nvSpPr>
          <p:cNvPr id="4" name="Footer Placeholder 3">
            <a:extLst>
              <a:ext uri="{FF2B5EF4-FFF2-40B4-BE49-F238E27FC236}">
                <a16:creationId xmlns:a16="http://schemas.microsoft.com/office/drawing/2014/main" id="{A87FD6A9-A975-CB48-9079-A456934AADDB}"/>
              </a:ext>
            </a:extLst>
          </p:cNvPr>
          <p:cNvSpPr>
            <a:spLocks noGrp="1"/>
          </p:cNvSpPr>
          <p:nvPr>
            <p:ph type="ftr" sz="quarter" idx="10"/>
          </p:nvPr>
        </p:nvSpPr>
        <p:spPr/>
        <p:txBody>
          <a:bodyPr/>
          <a:lstStyle/>
          <a:p>
            <a:r>
              <a:rPr lang="fr-CH"/>
              <a:t>©2024, Karl Aberer, EPFL-IC, Laboratoire de systèmes d'informations répartis </a:t>
            </a:r>
            <a:endParaRPr lang="en-GB" dirty="0"/>
          </a:p>
        </p:txBody>
      </p:sp>
      <p:pic>
        <p:nvPicPr>
          <p:cNvPr id="5" name="Picture 4">
            <a:extLst>
              <a:ext uri="{FF2B5EF4-FFF2-40B4-BE49-F238E27FC236}">
                <a16:creationId xmlns:a16="http://schemas.microsoft.com/office/drawing/2014/main" id="{9691BA8A-4958-9D4F-9E93-AA2415D24437}"/>
              </a:ext>
            </a:extLst>
          </p:cNvPr>
          <p:cNvPicPr>
            <a:picLocks noChangeAspect="1"/>
          </p:cNvPicPr>
          <p:nvPr/>
        </p:nvPicPr>
        <p:blipFill>
          <a:blip r:embed="rId3"/>
          <a:stretch>
            <a:fillRect/>
          </a:stretch>
        </p:blipFill>
        <p:spPr>
          <a:xfrm>
            <a:off x="6451379" y="4489950"/>
            <a:ext cx="4572000" cy="2921000"/>
          </a:xfrm>
          <a:prstGeom prst="rect">
            <a:avLst/>
          </a:prstGeom>
        </p:spPr>
      </p:pic>
      <p:pic>
        <p:nvPicPr>
          <p:cNvPr id="6" name="Picture 5">
            <a:extLst>
              <a:ext uri="{FF2B5EF4-FFF2-40B4-BE49-F238E27FC236}">
                <a16:creationId xmlns:a16="http://schemas.microsoft.com/office/drawing/2014/main" id="{80A39E71-B7A6-6A41-8160-103DBD10DF5D}"/>
              </a:ext>
            </a:extLst>
          </p:cNvPr>
          <p:cNvPicPr>
            <a:picLocks noChangeAspect="1"/>
          </p:cNvPicPr>
          <p:nvPr/>
        </p:nvPicPr>
        <p:blipFill>
          <a:blip r:embed="rId4"/>
          <a:stretch>
            <a:fillRect/>
          </a:stretch>
        </p:blipFill>
        <p:spPr>
          <a:xfrm>
            <a:off x="1259111" y="4437677"/>
            <a:ext cx="4572000" cy="2921000"/>
          </a:xfrm>
          <a:prstGeom prst="rect">
            <a:avLst/>
          </a:prstGeom>
        </p:spPr>
      </p:pic>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B1EBA13C-CE9B-A84D-B759-320ECEDCEA84}"/>
                  </a:ext>
                </a:extLst>
              </p:cNvPr>
              <p:cNvSpPr/>
              <p:nvPr/>
            </p:nvSpPr>
            <p:spPr>
              <a:xfrm>
                <a:off x="2948894" y="3802372"/>
                <a:ext cx="621837"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fr-CH" sz="1600" i="1">
                              <a:latin typeface="Cambria Math" panose="02040503050406030204" pitchFamily="18" charset="0"/>
                            </a:rPr>
                          </m:ctrlPr>
                        </m:sSubSupPr>
                        <m:e>
                          <m:r>
                            <a:rPr lang="fr-CH" sz="1600" i="1">
                              <a:latin typeface="Cambria Math" panose="02040503050406030204" pitchFamily="18" charset="0"/>
                            </a:rPr>
                            <m:t>𝑝</m:t>
                          </m:r>
                        </m:e>
                        <m:sub>
                          <m:r>
                            <a:rPr lang="fr-CH" sz="1600" i="1">
                              <a:latin typeface="Cambria Math" panose="02040503050406030204" pitchFamily="18" charset="0"/>
                            </a:rPr>
                            <m:t>𝑣</m:t>
                          </m:r>
                        </m:sub>
                        <m:sup>
                          <m:r>
                            <a:rPr lang="fr-CH" sz="1600" i="1">
                              <a:latin typeface="Cambria Math" panose="02040503050406030204" pitchFamily="18" charset="0"/>
                            </a:rPr>
                            <m:t>𝑐𝑜𝑛</m:t>
                          </m:r>
                        </m:sup>
                      </m:sSubSup>
                    </m:oMath>
                  </m:oMathPara>
                </a14:m>
                <a:endParaRPr lang="en-US"/>
              </a:p>
            </p:txBody>
          </p:sp>
        </mc:Choice>
        <mc:Fallback xmlns="">
          <p:sp>
            <p:nvSpPr>
              <p:cNvPr id="7" name="Rectangle 6">
                <a:extLst>
                  <a:ext uri="{FF2B5EF4-FFF2-40B4-BE49-F238E27FC236}">
                    <a16:creationId xmlns:a16="http://schemas.microsoft.com/office/drawing/2014/main" id="{B1EBA13C-CE9B-A84D-B759-320ECEDCEA84}"/>
                  </a:ext>
                </a:extLst>
              </p:cNvPr>
              <p:cNvSpPr>
                <a:spLocks noRot="1" noChangeAspect="1" noMove="1" noResize="1" noEditPoints="1" noAdjustHandles="1" noChangeArrowheads="1" noChangeShapeType="1" noTextEdit="1"/>
              </p:cNvSpPr>
              <p:nvPr/>
            </p:nvSpPr>
            <p:spPr>
              <a:xfrm>
                <a:off x="2948894" y="3802372"/>
                <a:ext cx="621837" cy="338554"/>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606EA915-39DC-5D4B-A3CB-3F0602F16E32}"/>
                  </a:ext>
                </a:extLst>
              </p:cNvPr>
              <p:cNvSpPr/>
              <p:nvPr/>
            </p:nvSpPr>
            <p:spPr>
              <a:xfrm>
                <a:off x="8942902" y="3800159"/>
                <a:ext cx="637354" cy="3429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fr-CH" sz="1600" i="1">
                              <a:latin typeface="Cambria Math" panose="02040503050406030204" pitchFamily="18" charset="0"/>
                            </a:rPr>
                          </m:ctrlPr>
                        </m:sSubSupPr>
                        <m:e>
                          <m:r>
                            <a:rPr lang="fr-CH" sz="1600" i="1">
                              <a:latin typeface="Cambria Math" panose="02040503050406030204" pitchFamily="18" charset="0"/>
                            </a:rPr>
                            <m:t>𝑝</m:t>
                          </m:r>
                        </m:e>
                        <m:sub>
                          <m:r>
                            <a:rPr lang="fr-CH" sz="1600" i="1">
                              <a:latin typeface="Cambria Math" panose="02040503050406030204" pitchFamily="18" charset="0"/>
                            </a:rPr>
                            <m:t>𝑣</m:t>
                          </m:r>
                        </m:sub>
                        <m:sup>
                          <m:r>
                            <a:rPr lang="fr-CH" sz="1600" i="1">
                              <a:latin typeface="Cambria Math" panose="02040503050406030204" pitchFamily="18" charset="0"/>
                            </a:rPr>
                            <m:t>𝑎𝑏𝑎</m:t>
                          </m:r>
                        </m:sup>
                      </m:sSubSup>
                    </m:oMath>
                  </m:oMathPara>
                </a14:m>
                <a:endParaRPr lang="en-US"/>
              </a:p>
            </p:txBody>
          </p:sp>
        </mc:Choice>
        <mc:Fallback xmlns="">
          <p:sp>
            <p:nvSpPr>
              <p:cNvPr id="9" name="Rectangle 8">
                <a:extLst>
                  <a:ext uri="{FF2B5EF4-FFF2-40B4-BE49-F238E27FC236}">
                    <a16:creationId xmlns:a16="http://schemas.microsoft.com/office/drawing/2014/main" id="{606EA915-39DC-5D4B-A3CB-3F0602F16E32}"/>
                  </a:ext>
                </a:extLst>
              </p:cNvPr>
              <p:cNvSpPr>
                <a:spLocks noRot="1" noChangeAspect="1" noMove="1" noResize="1" noEditPoints="1" noAdjustHandles="1" noChangeArrowheads="1" noChangeShapeType="1" noTextEdit="1"/>
              </p:cNvSpPr>
              <p:nvPr/>
            </p:nvSpPr>
            <p:spPr>
              <a:xfrm>
                <a:off x="8942902" y="3800159"/>
                <a:ext cx="637354" cy="342979"/>
              </a:xfrm>
              <a:prstGeom prst="rect">
                <a:avLst/>
              </a:prstGeom>
              <a:blipFill>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7817478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CA577-9AC8-054B-90EA-2DB67581F19E}"/>
              </a:ext>
            </a:extLst>
          </p:cNvPr>
          <p:cNvSpPr>
            <a:spLocks noGrp="1"/>
          </p:cNvSpPr>
          <p:nvPr>
            <p:ph type="title"/>
          </p:nvPr>
        </p:nvSpPr>
        <p:spPr/>
        <p:txBody>
          <a:bodyPr/>
          <a:lstStyle/>
          <a:p>
            <a:r>
              <a:rPr lang="en-US"/>
              <a:t>Basic Questions in Knowledge Inference</a:t>
            </a:r>
          </a:p>
        </p:txBody>
      </p:sp>
      <p:sp>
        <p:nvSpPr>
          <p:cNvPr id="3" name="Content Placeholder 2">
            <a:extLst>
              <a:ext uri="{FF2B5EF4-FFF2-40B4-BE49-F238E27FC236}">
                <a16:creationId xmlns:a16="http://schemas.microsoft.com/office/drawing/2014/main" id="{5D459101-79D6-084A-BE62-B5E30B594A02}"/>
              </a:ext>
            </a:extLst>
          </p:cNvPr>
          <p:cNvSpPr>
            <a:spLocks noGrp="1"/>
          </p:cNvSpPr>
          <p:nvPr>
            <p:ph idx="1"/>
          </p:nvPr>
        </p:nvSpPr>
        <p:spPr/>
        <p:txBody>
          <a:bodyPr/>
          <a:lstStyle/>
          <a:p>
            <a:r>
              <a:rPr lang="en-US"/>
              <a:t>Who are the entities?</a:t>
            </a:r>
          </a:p>
          <a:p>
            <a:pPr marL="457200" lvl="1" indent="-457200">
              <a:buFont typeface="Wingdings" pitchFamily="2" charset="2"/>
              <a:buChar char="Ø"/>
            </a:pPr>
            <a:r>
              <a:rPr lang="en-US" sz="3500">
                <a:ea typeface="+mn-ea"/>
              </a:rPr>
              <a:t>Entity Linking / Disambiguation</a:t>
            </a:r>
          </a:p>
          <a:p>
            <a:pPr marL="457200" lvl="1" indent="-457200">
              <a:buFont typeface="Wingdings" pitchFamily="2" charset="2"/>
              <a:buChar char="Ø"/>
            </a:pPr>
            <a:r>
              <a:rPr lang="en-US" sz="3500">
                <a:ea typeface="+mn-ea"/>
              </a:rPr>
              <a:t>Data integration</a:t>
            </a:r>
          </a:p>
          <a:p>
            <a:pPr marL="457200" lvl="1" indent="-457200">
              <a:buFont typeface="Wingdings" pitchFamily="2" charset="2"/>
              <a:buChar char="Ø"/>
            </a:pPr>
            <a:endParaRPr lang="en-US"/>
          </a:p>
          <a:p>
            <a:r>
              <a:rPr lang="en-US"/>
              <a:t>What are their attributes?</a:t>
            </a:r>
          </a:p>
          <a:p>
            <a:pPr marL="457200" lvl="1" indent="-457200">
              <a:buFont typeface="Wingdings" pitchFamily="2" charset="2"/>
              <a:buChar char="Ø"/>
            </a:pPr>
            <a:r>
              <a:rPr lang="en-US" sz="3500">
                <a:ea typeface="+mn-ea"/>
              </a:rPr>
              <a:t>Collective Classification</a:t>
            </a:r>
          </a:p>
          <a:p>
            <a:endParaRPr lang="en-US"/>
          </a:p>
          <a:p>
            <a:r>
              <a:rPr lang="en-US"/>
              <a:t>How are they related?</a:t>
            </a:r>
          </a:p>
          <a:p>
            <a:pPr marL="457200" lvl="1" indent="-457200">
              <a:buFont typeface="Wingdings" pitchFamily="2" charset="2"/>
              <a:buChar char="Ø"/>
            </a:pPr>
            <a:r>
              <a:rPr lang="en-US" sz="3500">
                <a:ea typeface="+mn-ea"/>
              </a:rPr>
              <a:t>Link prediction</a:t>
            </a:r>
          </a:p>
        </p:txBody>
      </p:sp>
      <p:sp>
        <p:nvSpPr>
          <p:cNvPr id="4" name="Footer Placeholder 3">
            <a:extLst>
              <a:ext uri="{FF2B5EF4-FFF2-40B4-BE49-F238E27FC236}">
                <a16:creationId xmlns:a16="http://schemas.microsoft.com/office/drawing/2014/main" id="{371E8D20-42F7-5F42-992A-C80647031186}"/>
              </a:ext>
            </a:extLst>
          </p:cNvPr>
          <p:cNvSpPr>
            <a:spLocks noGrp="1"/>
          </p:cNvSpPr>
          <p:nvPr>
            <p:ph type="ftr" sz="quarter" idx="10"/>
          </p:nvPr>
        </p:nvSpPr>
        <p:spPr/>
        <p:txBody>
          <a:bodyPr/>
          <a:lstStyle/>
          <a:p>
            <a:r>
              <a:rPr lang="fr-CH"/>
              <a:t>©2024, Karl Aberer, EPFL-IC, Laboratoire de systèmes d'informations répartis </a:t>
            </a:r>
            <a:endParaRPr lang="en-GB" dirty="0"/>
          </a:p>
        </p:txBody>
      </p:sp>
      <p:pic>
        <p:nvPicPr>
          <p:cNvPr id="6" name="Picture 5">
            <a:extLst>
              <a:ext uri="{FF2B5EF4-FFF2-40B4-BE49-F238E27FC236}">
                <a16:creationId xmlns:a16="http://schemas.microsoft.com/office/drawing/2014/main" id="{8DEE6155-6AAF-AB4D-9383-6FE568C499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48493" y="1800572"/>
            <a:ext cx="4630770" cy="4715583"/>
          </a:xfrm>
          <a:prstGeom prst="rect">
            <a:avLst/>
          </a:prstGeom>
        </p:spPr>
      </p:pic>
    </p:spTree>
    <p:extLst>
      <p:ext uri="{BB962C8B-B14F-4D97-AF65-F5344CB8AC3E}">
        <p14:creationId xmlns:p14="http://schemas.microsoft.com/office/powerpoint/2010/main" val="23111259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E6DBC5-62B4-944C-B369-1992BE5DB1A0}"/>
              </a:ext>
            </a:extLst>
          </p:cNvPr>
          <p:cNvSpPr>
            <a:spLocks noGrp="1"/>
          </p:cNvSpPr>
          <p:nvPr>
            <p:ph type="title"/>
          </p:nvPr>
        </p:nvSpPr>
        <p:spPr/>
        <p:txBody>
          <a:bodyPr/>
          <a:lstStyle/>
          <a:p>
            <a:r>
              <a:rPr lang="en-US"/>
              <a:t>Extensions</a:t>
            </a:r>
          </a:p>
        </p:txBody>
      </p:sp>
      <p:sp>
        <p:nvSpPr>
          <p:cNvPr id="3" name="Content Placeholder 2">
            <a:extLst>
              <a:ext uri="{FF2B5EF4-FFF2-40B4-BE49-F238E27FC236}">
                <a16:creationId xmlns:a16="http://schemas.microsoft.com/office/drawing/2014/main" id="{7C90E7A2-2B3B-BE40-BEE6-50C8FDBED253}"/>
              </a:ext>
            </a:extLst>
          </p:cNvPr>
          <p:cNvSpPr>
            <a:spLocks noGrp="1"/>
          </p:cNvSpPr>
          <p:nvPr>
            <p:ph idx="1"/>
          </p:nvPr>
        </p:nvSpPr>
        <p:spPr/>
        <p:txBody>
          <a:bodyPr/>
          <a:lstStyle/>
          <a:p>
            <a:r>
              <a:rPr lang="en-US"/>
              <a:t>Label Propagation can be extended to</a:t>
            </a:r>
          </a:p>
          <a:p>
            <a:pPr marL="457200" indent="-457200">
              <a:buFontTx/>
              <a:buChar char="-"/>
            </a:pPr>
            <a:r>
              <a:rPr lang="en-US"/>
              <a:t>A priori knowledge given as probability distribution</a:t>
            </a:r>
          </a:p>
          <a:p>
            <a:pPr marL="457200" indent="-457200">
              <a:buFontTx/>
              <a:buChar char="-"/>
            </a:pPr>
            <a:r>
              <a:rPr lang="en-US"/>
              <a:t>Graphs with weighted edges</a:t>
            </a:r>
          </a:p>
          <a:p>
            <a:pPr marL="457200" indent="-457200">
              <a:buFontTx/>
              <a:buChar char="-"/>
            </a:pPr>
            <a:r>
              <a:rPr lang="en-US"/>
              <a:t>Directed Graphs</a:t>
            </a:r>
          </a:p>
          <a:p>
            <a:pPr marL="457200" indent="-457200">
              <a:buFontTx/>
              <a:buChar char="-"/>
            </a:pPr>
            <a:endParaRPr lang="en-US"/>
          </a:p>
          <a:p>
            <a:r>
              <a:rPr lang="en-US"/>
              <a:t>Alternative algorithm: MAD (modified adsorption)</a:t>
            </a:r>
          </a:p>
          <a:p>
            <a:pPr marL="457200" indent="-457200">
              <a:buFontTx/>
              <a:buChar char="-"/>
            </a:pPr>
            <a:r>
              <a:rPr lang="en-US"/>
              <a:t>Formulates an optimization problem and solves it directly</a:t>
            </a:r>
          </a:p>
          <a:p>
            <a:pPr marL="457200" indent="-457200">
              <a:buFontTx/>
              <a:buChar char="-"/>
            </a:pPr>
            <a:r>
              <a:rPr lang="en-US"/>
              <a:t>Slightly better performance in practice</a:t>
            </a:r>
          </a:p>
        </p:txBody>
      </p:sp>
      <p:sp>
        <p:nvSpPr>
          <p:cNvPr id="4" name="Footer Placeholder 3">
            <a:extLst>
              <a:ext uri="{FF2B5EF4-FFF2-40B4-BE49-F238E27FC236}">
                <a16:creationId xmlns:a16="http://schemas.microsoft.com/office/drawing/2014/main" id="{F8E12C5B-8186-934A-9A10-63FC5CA19B26}"/>
              </a:ext>
            </a:extLst>
          </p:cNvPr>
          <p:cNvSpPr>
            <a:spLocks noGrp="1"/>
          </p:cNvSpPr>
          <p:nvPr>
            <p:ph type="ftr" sz="quarter" idx="10"/>
          </p:nvPr>
        </p:nvSpPr>
        <p:spPr/>
        <p:txBody>
          <a:bodyPr/>
          <a:lstStyle/>
          <a:p>
            <a:r>
              <a:rPr lang="fr-CH"/>
              <a:t>©2024, Karl Aberer, EPFL-IC, Laboratoire de systèmes d'informations répartis </a:t>
            </a:r>
            <a:endParaRPr lang="en-GB" dirty="0"/>
          </a:p>
        </p:txBody>
      </p:sp>
    </p:spTree>
    <p:extLst>
      <p:ext uri="{BB962C8B-B14F-4D97-AF65-F5344CB8AC3E}">
        <p14:creationId xmlns:p14="http://schemas.microsoft.com/office/powerpoint/2010/main" val="27397765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6CB7A6-6EC5-4A47-B4E2-C9FFAC9B6313}"/>
              </a:ext>
            </a:extLst>
          </p:cNvPr>
          <p:cNvSpPr>
            <a:spLocks noGrp="1"/>
          </p:cNvSpPr>
          <p:nvPr>
            <p:ph type="title"/>
          </p:nvPr>
        </p:nvSpPr>
        <p:spPr/>
        <p:txBody>
          <a:bodyPr/>
          <a:lstStyle/>
          <a:p>
            <a:r>
              <a:rPr lang="en-US"/>
              <a:t>Discussion</a:t>
            </a:r>
          </a:p>
        </p:txBody>
      </p:sp>
      <p:sp>
        <p:nvSpPr>
          <p:cNvPr id="3" name="Content Placeholder 2">
            <a:extLst>
              <a:ext uri="{FF2B5EF4-FFF2-40B4-BE49-F238E27FC236}">
                <a16:creationId xmlns:a16="http://schemas.microsoft.com/office/drawing/2014/main" id="{D5865BF9-4EA4-F449-B734-3E01E345D162}"/>
              </a:ext>
            </a:extLst>
          </p:cNvPr>
          <p:cNvSpPr>
            <a:spLocks noGrp="1"/>
          </p:cNvSpPr>
          <p:nvPr>
            <p:ph idx="1"/>
          </p:nvPr>
        </p:nvSpPr>
        <p:spPr/>
        <p:txBody>
          <a:bodyPr/>
          <a:lstStyle/>
          <a:p>
            <a:r>
              <a:rPr lang="en-US"/>
              <a:t>Label propagation is an example of a </a:t>
            </a:r>
            <a:r>
              <a:rPr lang="en-US" b="1"/>
              <a:t>semi-supervised learning</a:t>
            </a:r>
            <a:r>
              <a:rPr lang="en-US"/>
              <a:t> algorithm</a:t>
            </a:r>
          </a:p>
          <a:p>
            <a:pPr marL="457200" indent="-457200">
              <a:buFontTx/>
              <a:buChar char="-"/>
            </a:pPr>
            <a:r>
              <a:rPr lang="en-US"/>
              <a:t>Exploit partial labelling</a:t>
            </a:r>
          </a:p>
          <a:p>
            <a:pPr marL="457200" indent="-457200">
              <a:buFontTx/>
              <a:buChar char="-"/>
            </a:pPr>
            <a:r>
              <a:rPr lang="en-US"/>
              <a:t>Useful in cases where labels are sparse or labels can produced only for special cases using heuristics or background knowledge</a:t>
            </a:r>
          </a:p>
          <a:p>
            <a:pPr marL="457200" indent="-457200">
              <a:buFontTx/>
              <a:buChar char="-"/>
            </a:pPr>
            <a:r>
              <a:rPr lang="en-US"/>
              <a:t>Require that relationships among entities and their labels are correlated by some underlying principle</a:t>
            </a:r>
          </a:p>
        </p:txBody>
      </p:sp>
      <p:sp>
        <p:nvSpPr>
          <p:cNvPr id="4" name="Footer Placeholder 3">
            <a:extLst>
              <a:ext uri="{FF2B5EF4-FFF2-40B4-BE49-F238E27FC236}">
                <a16:creationId xmlns:a16="http://schemas.microsoft.com/office/drawing/2014/main" id="{E35939F2-D435-7647-AFB9-2278AB168BE7}"/>
              </a:ext>
            </a:extLst>
          </p:cNvPr>
          <p:cNvSpPr>
            <a:spLocks noGrp="1"/>
          </p:cNvSpPr>
          <p:nvPr>
            <p:ph type="ftr" sz="quarter" idx="10"/>
          </p:nvPr>
        </p:nvSpPr>
        <p:spPr/>
        <p:txBody>
          <a:bodyPr/>
          <a:lstStyle/>
          <a:p>
            <a:r>
              <a:rPr lang="fr-CH"/>
              <a:t>©2024, Karl Aberer, EPFL-IC, Laboratoire de systèmes d'informations répartis </a:t>
            </a:r>
            <a:endParaRPr lang="en-GB" dirty="0"/>
          </a:p>
        </p:txBody>
      </p:sp>
    </p:spTree>
    <p:extLst>
      <p:ext uri="{BB962C8B-B14F-4D97-AF65-F5344CB8AC3E}">
        <p14:creationId xmlns:p14="http://schemas.microsoft.com/office/powerpoint/2010/main" val="45230265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A1F2A6AE-26B1-F345-8498-A6FE4575A740}"/>
                  </a:ext>
                </a:extLst>
              </p:cNvPr>
              <p:cNvSpPr>
                <a:spLocks noGrp="1"/>
              </p:cNvSpPr>
              <p:nvPr>
                <p:ph type="title"/>
              </p:nvPr>
            </p:nvSpPr>
            <p:spPr/>
            <p:txBody>
              <a:bodyPr/>
              <a:lstStyle/>
              <a:p>
                <a:r>
                  <a:rPr lang="fr-CH" sz="4000" dirty="0" err="1"/>
                  <a:t>Different</a:t>
                </a:r>
                <a:r>
                  <a:rPr lang="fr-CH" sz="4000" dirty="0"/>
                  <a:t> </a:t>
                </a:r>
                <a:r>
                  <a:rPr lang="fr-CH" sz="4000" dirty="0" err="1"/>
                  <a:t>neighbors</a:t>
                </a:r>
                <a:r>
                  <a:rPr lang="fr-CH" sz="4000" dirty="0"/>
                  <a:t> of</a:t>
                </a:r>
                <a:r>
                  <a:rPr lang="en-US" sz="4000" dirty="0"/>
                  <a:t> a node </a:t>
                </a:r>
                <a14:m>
                  <m:oMath xmlns:m="http://schemas.openxmlformats.org/officeDocument/2006/math">
                    <m:r>
                      <a:rPr lang="fr-CH" sz="4000" i="1">
                        <a:latin typeface="Cambria Math" panose="02040503050406030204" pitchFamily="18" charset="0"/>
                      </a:rPr>
                      <m:t>𝑣</m:t>
                    </m:r>
                  </m:oMath>
                </a14:m>
                <a:endParaRPr lang="en-US" sz="4000" dirty="0"/>
              </a:p>
            </p:txBody>
          </p:sp>
        </mc:Choice>
        <mc:Fallback xmlns="">
          <p:sp>
            <p:nvSpPr>
              <p:cNvPr id="2" name="Title 1">
                <a:extLst>
                  <a:ext uri="{FF2B5EF4-FFF2-40B4-BE49-F238E27FC236}">
                    <a16:creationId xmlns:a16="http://schemas.microsoft.com/office/drawing/2014/main" id="{A1F2A6AE-26B1-F345-8498-A6FE4575A740}"/>
                  </a:ext>
                </a:extLst>
              </p:cNvPr>
              <p:cNvSpPr>
                <a:spLocks noGrp="1" noRot="1" noChangeAspect="1" noMove="1" noResize="1" noEditPoints="1" noAdjustHandles="1" noChangeArrowheads="1" noChangeShapeType="1" noTextEdit="1"/>
              </p:cNvSpPr>
              <p:nvPr>
                <p:ph type="title"/>
              </p:nvPr>
            </p:nvSpPr>
            <p:spPr>
              <a:blipFill>
                <a:blip r:embed="rId2"/>
                <a:stretch>
                  <a:fillRect l="-1765" b="-8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9057F91-FBEC-134B-87D5-D57F8AA1B5DC}"/>
                  </a:ext>
                </a:extLst>
              </p:cNvPr>
              <p:cNvSpPr>
                <a:spLocks noGrp="1"/>
              </p:cNvSpPr>
              <p:nvPr>
                <p:ph idx="1"/>
              </p:nvPr>
            </p:nvSpPr>
            <p:spPr/>
            <p:txBody>
              <a:bodyPr/>
              <a:lstStyle/>
              <a:p>
                <a:pPr marL="514350" indent="-514350">
                  <a:buAutoNum type="alphaUcPeriod"/>
                </a:pPr>
                <a:r>
                  <a:rPr lang="en-US" dirty="0"/>
                  <a:t>Have a different influence depending on their degree</a:t>
                </a:r>
              </a:p>
              <a:p>
                <a:pPr marL="514350" indent="-514350">
                  <a:buAutoNum type="alphaUcPeriod"/>
                </a:pPr>
                <a:r>
                  <a:rPr lang="en-US" dirty="0"/>
                  <a:t>Have exactly same influence</a:t>
                </a:r>
              </a:p>
              <a:p>
                <a:pPr marL="514350" indent="-514350">
                  <a:buAutoNum type="alphaUcPeriod"/>
                </a:pPr>
                <a:r>
                  <a:rPr lang="en-US" dirty="0"/>
                  <a:t>Have a different influence depending on the degree of </a:t>
                </a:r>
                <a14:m>
                  <m:oMath xmlns:m="http://schemas.openxmlformats.org/officeDocument/2006/math">
                    <m:r>
                      <a:rPr lang="fr-CH" sz="3600" i="1">
                        <a:latin typeface="Cambria Math" panose="02040503050406030204" pitchFamily="18" charset="0"/>
                      </a:rPr>
                      <m:t>𝑣</m:t>
                    </m:r>
                  </m:oMath>
                </a14:m>
                <a:endParaRPr lang="en-US" dirty="0"/>
              </a:p>
              <a:p>
                <a:pPr marL="514350" indent="-514350">
                  <a:buAutoNum type="alphaUcPeriod"/>
                </a:pPr>
                <a:r>
                  <a:rPr lang="en-US" dirty="0"/>
                  <a:t> Have a different influence depending on whether they have a known label</a:t>
                </a:r>
              </a:p>
            </p:txBody>
          </p:sp>
        </mc:Choice>
        <mc:Fallback xmlns="">
          <p:sp>
            <p:nvSpPr>
              <p:cNvPr id="3" name="Content Placeholder 2">
                <a:extLst>
                  <a:ext uri="{FF2B5EF4-FFF2-40B4-BE49-F238E27FC236}">
                    <a16:creationId xmlns:a16="http://schemas.microsoft.com/office/drawing/2014/main" id="{49057F91-FBEC-134B-87D5-D57F8AA1B5DC}"/>
                  </a:ext>
                </a:extLst>
              </p:cNvPr>
              <p:cNvSpPr>
                <a:spLocks noGrp="1" noRot="1" noChangeAspect="1" noMove="1" noResize="1" noEditPoints="1" noAdjustHandles="1" noChangeArrowheads="1" noChangeShapeType="1" noTextEdit="1"/>
              </p:cNvSpPr>
              <p:nvPr>
                <p:ph idx="1"/>
              </p:nvPr>
            </p:nvSpPr>
            <p:spPr>
              <a:blipFill>
                <a:blip r:embed="rId3"/>
                <a:stretch>
                  <a:fillRect l="-1410" t="-1310" r="-940"/>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6104B088-736D-F14A-A961-81CA6DDD7973}"/>
              </a:ext>
            </a:extLst>
          </p:cNvPr>
          <p:cNvSpPr>
            <a:spLocks noGrp="1"/>
          </p:cNvSpPr>
          <p:nvPr>
            <p:ph type="ftr" sz="quarter" idx="10"/>
          </p:nvPr>
        </p:nvSpPr>
        <p:spPr/>
        <p:txBody>
          <a:bodyPr/>
          <a:lstStyle/>
          <a:p>
            <a:r>
              <a:rPr lang="fr-CH"/>
              <a:t>©2024, Karl Aberer, EPFL-IC, Laboratoire de systèmes d'informations répartis </a:t>
            </a:r>
            <a:endParaRPr lang="en-GB" dirty="0"/>
          </a:p>
        </p:txBody>
      </p:sp>
    </p:spTree>
    <p:extLst>
      <p:ext uri="{BB962C8B-B14F-4D97-AF65-F5344CB8AC3E}">
        <p14:creationId xmlns:p14="http://schemas.microsoft.com/office/powerpoint/2010/main" val="24047082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0691807E-E6DA-6443-8682-DB38E005E02E}"/>
                  </a:ext>
                </a:extLst>
              </p:cNvPr>
              <p:cNvSpPr>
                <a:spLocks noGrp="1"/>
              </p:cNvSpPr>
              <p:nvPr>
                <p:ph type="title"/>
              </p:nvPr>
            </p:nvSpPr>
            <p:spPr/>
            <p:txBody>
              <a:bodyPr/>
              <a:lstStyle/>
              <a:p>
                <a:r>
                  <a:rPr lang="en-US" sz="4000"/>
                  <a:t>The probabilities </a:t>
                </a:r>
                <a14:m>
                  <m:oMath xmlns:m="http://schemas.openxmlformats.org/officeDocument/2006/math">
                    <m:sSubSup>
                      <m:sSubSupPr>
                        <m:ctrlPr>
                          <a:rPr lang="fr-CH" sz="4000" i="1">
                            <a:latin typeface="Cambria Math" panose="02040503050406030204" pitchFamily="18" charset="0"/>
                          </a:rPr>
                        </m:ctrlPr>
                      </m:sSubSupPr>
                      <m:e>
                        <m:r>
                          <a:rPr lang="fr-CH" sz="4000" i="1">
                            <a:latin typeface="Cambria Math" panose="02040503050406030204" pitchFamily="18" charset="0"/>
                          </a:rPr>
                          <m:t>𝑝</m:t>
                        </m:r>
                      </m:e>
                      <m:sub>
                        <m:r>
                          <a:rPr lang="fr-CH" sz="4000" i="1">
                            <a:latin typeface="Cambria Math" panose="02040503050406030204" pitchFamily="18" charset="0"/>
                          </a:rPr>
                          <m:t>𝑣</m:t>
                        </m:r>
                      </m:sub>
                      <m:sup>
                        <m:r>
                          <a:rPr lang="fr-CH" sz="4000" i="1">
                            <a:latin typeface="Cambria Math" panose="02040503050406030204" pitchFamily="18" charset="0"/>
                          </a:rPr>
                          <m:t>𝑖𝑛𝑗</m:t>
                        </m:r>
                      </m:sup>
                    </m:sSubSup>
                  </m:oMath>
                </a14:m>
                <a:r>
                  <a:rPr lang="en-US" sz="4000"/>
                  <a:t>, </a:t>
                </a:r>
                <a14:m>
                  <m:oMath xmlns:m="http://schemas.openxmlformats.org/officeDocument/2006/math">
                    <m:sSubSup>
                      <m:sSubSupPr>
                        <m:ctrlPr>
                          <a:rPr lang="fr-CH" sz="4000" i="1">
                            <a:latin typeface="Cambria Math" panose="02040503050406030204" pitchFamily="18" charset="0"/>
                          </a:rPr>
                        </m:ctrlPr>
                      </m:sSubSupPr>
                      <m:e>
                        <m:r>
                          <a:rPr lang="fr-CH" sz="4000" i="1">
                            <a:latin typeface="Cambria Math" panose="02040503050406030204" pitchFamily="18" charset="0"/>
                          </a:rPr>
                          <m:t>𝑝</m:t>
                        </m:r>
                      </m:e>
                      <m:sub>
                        <m:r>
                          <a:rPr lang="fr-CH" sz="4000" i="1">
                            <a:latin typeface="Cambria Math" panose="02040503050406030204" pitchFamily="18" charset="0"/>
                          </a:rPr>
                          <m:t>𝑣</m:t>
                        </m:r>
                      </m:sub>
                      <m:sup>
                        <m:r>
                          <a:rPr lang="fr-CH" sz="4000" i="1">
                            <a:latin typeface="Cambria Math" panose="02040503050406030204" pitchFamily="18" charset="0"/>
                          </a:rPr>
                          <m:t>𝑐𝑜𝑛</m:t>
                        </m:r>
                      </m:sup>
                    </m:sSubSup>
                  </m:oMath>
                </a14:m>
                <a:r>
                  <a:rPr lang="en-US" sz="4000"/>
                  <a:t> and </a:t>
                </a:r>
                <a14:m>
                  <m:oMath xmlns:m="http://schemas.openxmlformats.org/officeDocument/2006/math">
                    <m:sSubSup>
                      <m:sSubSupPr>
                        <m:ctrlPr>
                          <a:rPr lang="fr-CH" sz="4000" i="1">
                            <a:latin typeface="Cambria Math" panose="02040503050406030204" pitchFamily="18" charset="0"/>
                          </a:rPr>
                        </m:ctrlPr>
                      </m:sSubSupPr>
                      <m:e>
                        <m:r>
                          <a:rPr lang="fr-CH" sz="4000" i="1">
                            <a:latin typeface="Cambria Math" panose="02040503050406030204" pitchFamily="18" charset="0"/>
                          </a:rPr>
                          <m:t>𝑝</m:t>
                        </m:r>
                      </m:e>
                      <m:sub>
                        <m:r>
                          <a:rPr lang="fr-CH" sz="4000" i="1">
                            <a:latin typeface="Cambria Math" panose="02040503050406030204" pitchFamily="18" charset="0"/>
                          </a:rPr>
                          <m:t>𝑣</m:t>
                        </m:r>
                      </m:sub>
                      <m:sup>
                        <m:r>
                          <a:rPr lang="fr-CH" sz="4000" i="1">
                            <a:latin typeface="Cambria Math" panose="02040503050406030204" pitchFamily="18" charset="0"/>
                          </a:rPr>
                          <m:t>𝑎𝑏</m:t>
                        </m:r>
                        <m:r>
                          <a:rPr lang="fr-CH" sz="4000" b="0" i="1">
                            <a:latin typeface="Cambria Math" panose="02040503050406030204" pitchFamily="18" charset="0"/>
                          </a:rPr>
                          <m:t>𝑎</m:t>
                        </m:r>
                      </m:sup>
                    </m:sSubSup>
                  </m:oMath>
                </a14:m>
                <a:r>
                  <a:rPr lang="en-US" sz="4000"/>
                  <a:t> depend on</a:t>
                </a:r>
              </a:p>
            </p:txBody>
          </p:sp>
        </mc:Choice>
        <mc:Fallback xmlns="">
          <p:sp>
            <p:nvSpPr>
              <p:cNvPr id="2" name="Title 1">
                <a:extLst>
                  <a:ext uri="{FF2B5EF4-FFF2-40B4-BE49-F238E27FC236}">
                    <a16:creationId xmlns:a16="http://schemas.microsoft.com/office/drawing/2014/main" id="{0691807E-E6DA-6443-8682-DB38E005E02E}"/>
                  </a:ext>
                </a:extLst>
              </p:cNvPr>
              <p:cNvSpPr>
                <a:spLocks noGrp="1" noRot="1" noChangeAspect="1" noMove="1" noResize="1" noEditPoints="1" noAdjustHandles="1" noChangeArrowheads="1" noChangeShapeType="1" noTextEdit="1"/>
              </p:cNvSpPr>
              <p:nvPr>
                <p:ph type="title"/>
              </p:nvPr>
            </p:nvSpPr>
            <p:spPr>
              <a:blipFill>
                <a:blip r:embed="rId2"/>
                <a:stretch>
                  <a:fillRect l="-1765" b="-13095"/>
                </a:stretch>
              </a:blipFill>
            </p:spPr>
            <p:txBody>
              <a:bodyPr/>
              <a:lstStyle/>
              <a:p>
                <a:r>
                  <a:rPr lang="en-US">
                    <a:noFill/>
                  </a:rPr>
                  <a:t> </a:t>
                </a:r>
              </a:p>
            </p:txBody>
          </p:sp>
        </mc:Fallback>
      </mc:AlternateContent>
      <p:sp>
        <p:nvSpPr>
          <p:cNvPr id="3" name="Content Placeholder 2">
            <a:extLst>
              <a:ext uri="{FF2B5EF4-FFF2-40B4-BE49-F238E27FC236}">
                <a16:creationId xmlns:a16="http://schemas.microsoft.com/office/drawing/2014/main" id="{767053DC-2678-7C45-B4FC-0B2C9D18593D}"/>
              </a:ext>
            </a:extLst>
          </p:cNvPr>
          <p:cNvSpPr>
            <a:spLocks noGrp="1"/>
          </p:cNvSpPr>
          <p:nvPr>
            <p:ph idx="1"/>
          </p:nvPr>
        </p:nvSpPr>
        <p:spPr/>
        <p:txBody>
          <a:bodyPr/>
          <a:lstStyle/>
          <a:p>
            <a:pPr marL="514350" indent="-514350">
              <a:buFont typeface="+mj-lt"/>
              <a:buAutoNum type="alphaUcPeriod"/>
            </a:pPr>
            <a:r>
              <a:rPr lang="en-US"/>
              <a:t>The node degree</a:t>
            </a:r>
          </a:p>
          <a:p>
            <a:pPr marL="514350" indent="-514350">
              <a:buAutoNum type="alphaUcPeriod"/>
            </a:pPr>
            <a:r>
              <a:rPr lang="en-US"/>
              <a:t>The pre-existing knowledge on labels</a:t>
            </a:r>
          </a:p>
          <a:p>
            <a:pPr marL="514350" indent="-514350">
              <a:buAutoNum type="alphaUcPeriod"/>
            </a:pPr>
            <a:r>
              <a:rPr lang="en-US"/>
              <a:t>On both node degree and pre-existing knowledge </a:t>
            </a:r>
          </a:p>
          <a:p>
            <a:pPr marL="514350" indent="-514350">
              <a:buAutoNum type="alphaUcPeriod"/>
            </a:pPr>
            <a:r>
              <a:rPr lang="en-US"/>
              <a:t>On further factors</a:t>
            </a:r>
          </a:p>
          <a:p>
            <a:pPr marL="514350" indent="-514350">
              <a:buAutoNum type="alphaUcPeriod"/>
            </a:pPr>
            <a:endParaRPr lang="en-US"/>
          </a:p>
        </p:txBody>
      </p:sp>
      <p:sp>
        <p:nvSpPr>
          <p:cNvPr id="4" name="Footer Placeholder 3">
            <a:extLst>
              <a:ext uri="{FF2B5EF4-FFF2-40B4-BE49-F238E27FC236}">
                <a16:creationId xmlns:a16="http://schemas.microsoft.com/office/drawing/2014/main" id="{56860FDD-1D4C-4F4B-B62B-0A9BCDFECC20}"/>
              </a:ext>
            </a:extLst>
          </p:cNvPr>
          <p:cNvSpPr>
            <a:spLocks noGrp="1"/>
          </p:cNvSpPr>
          <p:nvPr>
            <p:ph type="ftr" sz="quarter" idx="10"/>
          </p:nvPr>
        </p:nvSpPr>
        <p:spPr/>
        <p:txBody>
          <a:bodyPr/>
          <a:lstStyle/>
          <a:p>
            <a:r>
              <a:rPr lang="fr-CH"/>
              <a:t>©2024, Karl Aberer, EPFL-IC, Laboratoire de systèmes d'informations répartis </a:t>
            </a:r>
            <a:endParaRPr lang="en-GB" dirty="0"/>
          </a:p>
        </p:txBody>
      </p:sp>
    </p:spTree>
    <p:extLst>
      <p:ext uri="{BB962C8B-B14F-4D97-AF65-F5344CB8AC3E}">
        <p14:creationId xmlns:p14="http://schemas.microsoft.com/office/powerpoint/2010/main" val="354157443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txBox="1">
            <a:spLocks/>
          </p:cNvSpPr>
          <p:nvPr/>
        </p:nvSpPr>
        <p:spPr bwMode="auto">
          <a:xfrm>
            <a:off x="683047" y="2101148"/>
            <a:ext cx="10691337" cy="5227906"/>
          </a:xfrm>
          <a:prstGeom prst="rect">
            <a:avLst/>
          </a:prstGeom>
          <a:noFill/>
          <a:ln w="9525">
            <a:noFill/>
            <a:miter lim="800000"/>
            <a:headEnd/>
            <a:tailEnd/>
          </a:ln>
          <a:effectLst/>
        </p:spPr>
        <p:txBody>
          <a:bodyPr vert="horz" wrap="square" lIns="113148" tIns="56574" rIns="113148" bIns="56574" numCol="1" anchor="t" anchorCtr="0" compatLnSpc="1">
            <a:prstTxWarp prst="textNoShape">
              <a:avLst/>
            </a:prstTxWarp>
            <a:noAutofit/>
          </a:bodyPr>
          <a:lstStyle>
            <a:lvl1pPr marL="342900" indent="-342900" algn="l" rtl="0" fontAlgn="base">
              <a:spcBef>
                <a:spcPct val="20000"/>
              </a:spcBef>
              <a:spcAft>
                <a:spcPct val="0"/>
              </a:spcAft>
              <a:buChar char="•"/>
              <a:defRPr>
                <a:solidFill>
                  <a:schemeClr val="tx1"/>
                </a:solidFill>
                <a:latin typeface="+mn-lt"/>
                <a:ea typeface="+mn-ea"/>
                <a:cs typeface="+mn-cs"/>
              </a:defRPr>
            </a:lvl1pPr>
            <a:lvl2pPr marL="742950" indent="-285750" algn="l" rtl="0" fontAlgn="base">
              <a:spcBef>
                <a:spcPct val="20000"/>
              </a:spcBef>
              <a:spcAft>
                <a:spcPct val="0"/>
              </a:spcAft>
              <a:buChar char="–"/>
              <a:defRPr sz="1600">
                <a:solidFill>
                  <a:schemeClr val="tx1"/>
                </a:solidFill>
                <a:latin typeface="+mn-lt"/>
              </a:defRPr>
            </a:lvl2pPr>
            <a:lvl3pPr marL="1143000" indent="-228600" algn="l" rtl="0" fontAlgn="base">
              <a:spcBef>
                <a:spcPct val="20000"/>
              </a:spcBef>
              <a:spcAft>
                <a:spcPct val="0"/>
              </a:spcAft>
              <a:buChar char="•"/>
              <a:defRPr sz="1400">
                <a:solidFill>
                  <a:schemeClr val="tx1"/>
                </a:solidFill>
                <a:latin typeface="+mn-lt"/>
              </a:defRPr>
            </a:lvl3pPr>
            <a:lvl4pPr marL="1600200" indent="-228600" algn="l" rtl="0" fontAlgn="base">
              <a:spcBef>
                <a:spcPct val="20000"/>
              </a:spcBef>
              <a:spcAft>
                <a:spcPct val="0"/>
              </a:spcAft>
              <a:buChar char="–"/>
              <a:defRPr sz="1200">
                <a:solidFill>
                  <a:schemeClr val="tx1"/>
                </a:solidFill>
                <a:latin typeface="+mn-lt"/>
              </a:defRPr>
            </a:lvl4pPr>
            <a:lvl5pPr marL="2057400" indent="-228600" algn="l" rtl="0" fontAlgn="base">
              <a:spcBef>
                <a:spcPct val="20000"/>
              </a:spcBef>
              <a:spcAft>
                <a:spcPct val="0"/>
              </a:spcAft>
              <a:buChar char="»"/>
              <a:defRPr sz="1200">
                <a:solidFill>
                  <a:schemeClr val="tx1"/>
                </a:solidFill>
                <a:latin typeface="+mn-lt"/>
              </a:defRPr>
            </a:lvl5pPr>
            <a:lvl6pPr marL="2514600" indent="-228600" algn="l" rtl="0" fontAlgn="base">
              <a:spcBef>
                <a:spcPct val="20000"/>
              </a:spcBef>
              <a:spcAft>
                <a:spcPct val="0"/>
              </a:spcAft>
              <a:buChar char="»"/>
              <a:defRPr sz="1200">
                <a:solidFill>
                  <a:schemeClr val="tx1"/>
                </a:solidFill>
                <a:latin typeface="+mn-lt"/>
              </a:defRPr>
            </a:lvl6pPr>
            <a:lvl7pPr marL="2971800" indent="-228600" algn="l" rtl="0" fontAlgn="base">
              <a:spcBef>
                <a:spcPct val="20000"/>
              </a:spcBef>
              <a:spcAft>
                <a:spcPct val="0"/>
              </a:spcAft>
              <a:buChar char="»"/>
              <a:defRPr sz="1200">
                <a:solidFill>
                  <a:schemeClr val="tx1"/>
                </a:solidFill>
                <a:latin typeface="+mn-lt"/>
              </a:defRPr>
            </a:lvl7pPr>
            <a:lvl8pPr marL="3429000" indent="-228600" algn="l" rtl="0" fontAlgn="base">
              <a:spcBef>
                <a:spcPct val="20000"/>
              </a:spcBef>
              <a:spcAft>
                <a:spcPct val="0"/>
              </a:spcAft>
              <a:buChar char="»"/>
              <a:defRPr sz="1200">
                <a:solidFill>
                  <a:schemeClr val="tx1"/>
                </a:solidFill>
                <a:latin typeface="+mn-lt"/>
              </a:defRPr>
            </a:lvl8pPr>
            <a:lvl9pPr marL="3886200" indent="-228600" algn="l" rtl="0" fontAlgn="base">
              <a:spcBef>
                <a:spcPct val="20000"/>
              </a:spcBef>
              <a:spcAft>
                <a:spcPct val="0"/>
              </a:spcAft>
              <a:buChar char="»"/>
              <a:defRPr sz="1200">
                <a:solidFill>
                  <a:schemeClr val="tx1"/>
                </a:solidFill>
                <a:latin typeface="+mn-lt"/>
              </a:defRPr>
            </a:lvl9pPr>
          </a:lstStyle>
          <a:p>
            <a:pPr marL="0" indent="0">
              <a:buNone/>
            </a:pPr>
            <a:r>
              <a:rPr lang="en-US" sz="4000" dirty="0">
                <a:latin typeface="Calibri"/>
                <a:cs typeface="Calibri"/>
              </a:rPr>
              <a:t>1. Standardization</a:t>
            </a:r>
          </a:p>
          <a:p>
            <a:pPr lvl="1" indent="-473414">
              <a:buSzPct val="90000"/>
            </a:pPr>
            <a:r>
              <a:rPr lang="en-US" sz="3000" dirty="0">
                <a:latin typeface="Calibri"/>
                <a:cs typeface="Calibri"/>
              </a:rPr>
              <a:t>Mapping through standards</a:t>
            </a:r>
            <a:br>
              <a:rPr lang="en-US" sz="3000" dirty="0">
                <a:latin typeface="Calibri"/>
                <a:cs typeface="Calibri"/>
              </a:rPr>
            </a:br>
            <a:endParaRPr lang="en-US" sz="4000" dirty="0">
              <a:latin typeface="Calibri"/>
              <a:cs typeface="Calibri"/>
            </a:endParaRPr>
          </a:p>
          <a:p>
            <a:pPr marL="0" indent="0">
              <a:buNone/>
            </a:pPr>
            <a:r>
              <a:rPr lang="en-US" sz="4000" dirty="0">
                <a:latin typeface="Calibri"/>
                <a:cs typeface="Calibri"/>
              </a:rPr>
              <a:t>2. Mapping</a:t>
            </a:r>
          </a:p>
          <a:p>
            <a:pPr lvl="1" indent="-473414">
              <a:buSzPct val="90000"/>
            </a:pPr>
            <a:r>
              <a:rPr lang="en-US" sz="3000" dirty="0">
                <a:latin typeface="Calibri"/>
                <a:cs typeface="Calibri"/>
              </a:rPr>
              <a:t>Direct mapping</a:t>
            </a:r>
          </a:p>
          <a:p>
            <a:pPr marL="0" indent="0">
              <a:buNone/>
            </a:pPr>
            <a:endParaRPr lang="en-US" sz="4000" dirty="0">
              <a:latin typeface="Calibri"/>
              <a:cs typeface="Calibri"/>
            </a:endParaRPr>
          </a:p>
          <a:p>
            <a:pPr marL="0" indent="0">
              <a:buNone/>
            </a:pPr>
            <a:r>
              <a:rPr lang="en-US" sz="4000" dirty="0">
                <a:latin typeface="Calibri"/>
                <a:cs typeface="Calibri"/>
              </a:rPr>
              <a:t>3. Ontologies</a:t>
            </a:r>
          </a:p>
          <a:p>
            <a:pPr lvl="1" indent="-473414">
              <a:buSzPct val="90000"/>
            </a:pPr>
            <a:r>
              <a:rPr lang="en-US" sz="3000" dirty="0">
                <a:latin typeface="Calibri"/>
                <a:cs typeface="Calibri"/>
              </a:rPr>
              <a:t>Mediated mapping</a:t>
            </a:r>
          </a:p>
          <a:p>
            <a:pPr marL="0" indent="0">
              <a:buNone/>
            </a:pPr>
            <a:endParaRPr lang="en-US" sz="4000" dirty="0">
              <a:latin typeface="Calibri"/>
              <a:cs typeface="Calibri"/>
            </a:endParaRPr>
          </a:p>
        </p:txBody>
      </p:sp>
      <p:sp>
        <p:nvSpPr>
          <p:cNvPr id="2" name="Title 1"/>
          <p:cNvSpPr>
            <a:spLocks noGrp="1"/>
          </p:cNvSpPr>
          <p:nvPr>
            <p:ph type="title"/>
          </p:nvPr>
        </p:nvSpPr>
        <p:spPr/>
        <p:txBody>
          <a:bodyPr/>
          <a:lstStyle/>
          <a:p>
            <a:r>
              <a:rPr lang="fr-FR" dirty="0"/>
              <a:t>4.4.3 </a:t>
            </a:r>
            <a:r>
              <a:rPr lang="fr-FR" dirty="0" err="1"/>
              <a:t>Schema</a:t>
            </a:r>
            <a:r>
              <a:rPr lang="fr-FR" dirty="0"/>
              <a:t> Matching</a:t>
            </a:r>
          </a:p>
        </p:txBody>
      </p:sp>
      <p:sp>
        <p:nvSpPr>
          <p:cNvPr id="4" name="Footer Placeholder 3"/>
          <p:cNvSpPr>
            <a:spLocks noGrp="1"/>
          </p:cNvSpPr>
          <p:nvPr>
            <p:ph type="ftr" sz="quarter" idx="10"/>
          </p:nvPr>
        </p:nvSpPr>
        <p:spPr/>
        <p:txBody>
          <a:bodyPr/>
          <a:lstStyle/>
          <a:p>
            <a:r>
              <a:rPr lang="fr-CH">
                <a:latin typeface="Calibri"/>
                <a:cs typeface="Calibri"/>
              </a:rPr>
              <a:t>©2024, Karl Aberer, EPFL-IC, Laboratoire de systèmes d'informations répartis </a:t>
            </a:r>
            <a:endParaRPr lang="en-GB" dirty="0">
              <a:latin typeface="Calibri"/>
              <a:cs typeface="Calibri"/>
            </a:endParaRPr>
          </a:p>
        </p:txBody>
      </p:sp>
      <p:sp>
        <p:nvSpPr>
          <p:cNvPr id="7" name="Oval 6"/>
          <p:cNvSpPr/>
          <p:nvPr/>
        </p:nvSpPr>
        <p:spPr>
          <a:xfrm>
            <a:off x="6676454" y="2290867"/>
            <a:ext cx="1769171" cy="856341"/>
          </a:xfrm>
          <a:prstGeom prst="ellipse">
            <a:avLst/>
          </a:prstGeom>
          <a:solidFill>
            <a:srgbClr val="0C0F46"/>
          </a:solidFill>
          <a:ln>
            <a:noFill/>
          </a:ln>
        </p:spPr>
        <p:style>
          <a:lnRef idx="1">
            <a:schemeClr val="accent1"/>
          </a:lnRef>
          <a:fillRef idx="3">
            <a:schemeClr val="accent1"/>
          </a:fillRef>
          <a:effectRef idx="2">
            <a:schemeClr val="accent1"/>
          </a:effectRef>
          <a:fontRef idx="minor">
            <a:schemeClr val="lt1"/>
          </a:fontRef>
        </p:style>
        <p:txBody>
          <a:bodyPr lIns="113148" tIns="56574" rIns="113148" bIns="56574" rtlCol="0" anchor="ctr"/>
          <a:lstStyle/>
          <a:p>
            <a:pPr algn="ctr"/>
            <a:r>
              <a:rPr lang="en-US" dirty="0">
                <a:latin typeface="Calibri"/>
                <a:cs typeface="Calibri"/>
              </a:rPr>
              <a:t>EDIFACT</a:t>
            </a:r>
            <a:endParaRPr lang="en-US" sz="1700" dirty="0">
              <a:latin typeface="Calibri"/>
              <a:cs typeface="Calibri"/>
            </a:endParaRPr>
          </a:p>
        </p:txBody>
      </p:sp>
      <p:sp>
        <p:nvSpPr>
          <p:cNvPr id="8" name="Oval 7"/>
          <p:cNvSpPr/>
          <p:nvPr/>
        </p:nvSpPr>
        <p:spPr>
          <a:xfrm>
            <a:off x="9222373" y="2290867"/>
            <a:ext cx="1769171" cy="856341"/>
          </a:xfrm>
          <a:prstGeom prst="ellipse">
            <a:avLst/>
          </a:prstGeom>
          <a:solidFill>
            <a:srgbClr val="0C0F46"/>
          </a:solidFill>
          <a:ln>
            <a:noFill/>
          </a:ln>
        </p:spPr>
        <p:style>
          <a:lnRef idx="1">
            <a:schemeClr val="accent1"/>
          </a:lnRef>
          <a:fillRef idx="3">
            <a:schemeClr val="accent1"/>
          </a:fillRef>
          <a:effectRef idx="2">
            <a:schemeClr val="accent1"/>
          </a:effectRef>
          <a:fontRef idx="minor">
            <a:schemeClr val="lt1"/>
          </a:fontRef>
        </p:style>
        <p:txBody>
          <a:bodyPr lIns="113148" tIns="56574" rIns="113148" bIns="56574" rtlCol="0" anchor="ctr"/>
          <a:lstStyle/>
          <a:p>
            <a:pPr algn="ctr"/>
            <a:r>
              <a:rPr lang="en-US" dirty="0">
                <a:latin typeface="Calibri"/>
                <a:cs typeface="Calibri"/>
              </a:rPr>
              <a:t>EDIFACT</a:t>
            </a:r>
            <a:endParaRPr lang="en-US" sz="1700" dirty="0">
              <a:latin typeface="Calibri"/>
              <a:cs typeface="Calibri"/>
            </a:endParaRPr>
          </a:p>
        </p:txBody>
      </p:sp>
      <p:sp>
        <p:nvSpPr>
          <p:cNvPr id="9" name="Can 8"/>
          <p:cNvSpPr/>
          <p:nvPr/>
        </p:nvSpPr>
        <p:spPr>
          <a:xfrm>
            <a:off x="7183030" y="3474451"/>
            <a:ext cx="799566" cy="552934"/>
          </a:xfrm>
          <a:prstGeom prst="can">
            <a:avLst/>
          </a:prstGeom>
          <a:solidFill>
            <a:srgbClr val="0C0F46"/>
          </a:solidFill>
          <a:ln>
            <a:noFill/>
          </a:ln>
        </p:spPr>
        <p:style>
          <a:lnRef idx="1">
            <a:schemeClr val="accent1"/>
          </a:lnRef>
          <a:fillRef idx="3">
            <a:schemeClr val="accent1"/>
          </a:fillRef>
          <a:effectRef idx="2">
            <a:schemeClr val="accent1"/>
          </a:effectRef>
          <a:fontRef idx="minor">
            <a:schemeClr val="lt1"/>
          </a:fontRef>
        </p:style>
        <p:txBody>
          <a:bodyPr lIns="113148" tIns="56574" rIns="113148" bIns="56574" rtlCol="0" anchor="ctr"/>
          <a:lstStyle/>
          <a:p>
            <a:pPr algn="ctr"/>
            <a:endParaRPr lang="en-US">
              <a:latin typeface="Calibri"/>
              <a:cs typeface="Calibri"/>
            </a:endParaRPr>
          </a:p>
        </p:txBody>
      </p:sp>
      <p:sp>
        <p:nvSpPr>
          <p:cNvPr id="10" name="Can 9"/>
          <p:cNvSpPr/>
          <p:nvPr/>
        </p:nvSpPr>
        <p:spPr>
          <a:xfrm>
            <a:off x="9754329" y="3474451"/>
            <a:ext cx="799566" cy="552934"/>
          </a:xfrm>
          <a:prstGeom prst="can">
            <a:avLst/>
          </a:prstGeom>
          <a:solidFill>
            <a:srgbClr val="0C0F46"/>
          </a:solidFill>
          <a:ln>
            <a:noFill/>
          </a:ln>
        </p:spPr>
        <p:style>
          <a:lnRef idx="1">
            <a:schemeClr val="accent1"/>
          </a:lnRef>
          <a:fillRef idx="3">
            <a:schemeClr val="accent1"/>
          </a:fillRef>
          <a:effectRef idx="2">
            <a:schemeClr val="accent1"/>
          </a:effectRef>
          <a:fontRef idx="minor">
            <a:schemeClr val="lt1"/>
          </a:fontRef>
        </p:style>
        <p:txBody>
          <a:bodyPr lIns="113148" tIns="56574" rIns="113148" bIns="56574" rtlCol="0" anchor="ctr"/>
          <a:lstStyle/>
          <a:p>
            <a:pPr algn="ctr"/>
            <a:endParaRPr lang="en-US">
              <a:latin typeface="Calibri"/>
              <a:cs typeface="Calibri"/>
            </a:endParaRPr>
          </a:p>
        </p:txBody>
      </p:sp>
      <p:sp>
        <p:nvSpPr>
          <p:cNvPr id="11" name="Oval 10"/>
          <p:cNvSpPr/>
          <p:nvPr/>
        </p:nvSpPr>
        <p:spPr>
          <a:xfrm>
            <a:off x="7949414" y="5738359"/>
            <a:ext cx="1769171" cy="856341"/>
          </a:xfrm>
          <a:prstGeom prst="ellipse">
            <a:avLst/>
          </a:prstGeom>
          <a:solidFill>
            <a:srgbClr val="0C0F46"/>
          </a:solidFill>
          <a:ln>
            <a:noFill/>
          </a:ln>
        </p:spPr>
        <p:style>
          <a:lnRef idx="1">
            <a:schemeClr val="accent1"/>
          </a:lnRef>
          <a:fillRef idx="3">
            <a:schemeClr val="accent1"/>
          </a:fillRef>
          <a:effectRef idx="2">
            <a:schemeClr val="accent1"/>
          </a:effectRef>
          <a:fontRef idx="minor">
            <a:schemeClr val="lt1"/>
          </a:fontRef>
        </p:style>
        <p:txBody>
          <a:bodyPr lIns="113148" tIns="56574" rIns="113148" bIns="56574" rtlCol="0" anchor="ctr"/>
          <a:lstStyle/>
          <a:p>
            <a:pPr algn="ctr"/>
            <a:r>
              <a:rPr lang="en-US" sz="2500" dirty="0">
                <a:latin typeface="Calibri"/>
                <a:cs typeface="Calibri"/>
              </a:rPr>
              <a:t>FIBO</a:t>
            </a:r>
            <a:endParaRPr lang="en-US" sz="1700" dirty="0">
              <a:latin typeface="Calibri"/>
              <a:cs typeface="Calibri"/>
            </a:endParaRPr>
          </a:p>
        </p:txBody>
      </p:sp>
      <p:sp>
        <p:nvSpPr>
          <p:cNvPr id="12" name="Can 11"/>
          <p:cNvSpPr/>
          <p:nvPr/>
        </p:nvSpPr>
        <p:spPr>
          <a:xfrm>
            <a:off x="7347837" y="6786532"/>
            <a:ext cx="799566" cy="552934"/>
          </a:xfrm>
          <a:prstGeom prst="can">
            <a:avLst/>
          </a:prstGeom>
          <a:solidFill>
            <a:srgbClr val="0C0F46"/>
          </a:solidFill>
          <a:ln>
            <a:noFill/>
          </a:ln>
        </p:spPr>
        <p:style>
          <a:lnRef idx="1">
            <a:schemeClr val="accent1"/>
          </a:lnRef>
          <a:fillRef idx="3">
            <a:schemeClr val="accent1"/>
          </a:fillRef>
          <a:effectRef idx="2">
            <a:schemeClr val="accent1"/>
          </a:effectRef>
          <a:fontRef idx="minor">
            <a:schemeClr val="lt1"/>
          </a:fontRef>
        </p:style>
        <p:txBody>
          <a:bodyPr lIns="113148" tIns="56574" rIns="113148" bIns="56574" rtlCol="0" anchor="ctr"/>
          <a:lstStyle/>
          <a:p>
            <a:pPr algn="ctr"/>
            <a:endParaRPr lang="en-US">
              <a:latin typeface="Calibri"/>
              <a:cs typeface="Calibri"/>
            </a:endParaRPr>
          </a:p>
        </p:txBody>
      </p:sp>
      <p:sp>
        <p:nvSpPr>
          <p:cNvPr id="13" name="Can 12"/>
          <p:cNvSpPr/>
          <p:nvPr/>
        </p:nvSpPr>
        <p:spPr>
          <a:xfrm>
            <a:off x="9619618" y="6786532"/>
            <a:ext cx="799566" cy="552934"/>
          </a:xfrm>
          <a:prstGeom prst="can">
            <a:avLst/>
          </a:prstGeom>
          <a:solidFill>
            <a:srgbClr val="0C0F46"/>
          </a:solidFill>
          <a:ln>
            <a:noFill/>
          </a:ln>
        </p:spPr>
        <p:style>
          <a:lnRef idx="1">
            <a:schemeClr val="accent1"/>
          </a:lnRef>
          <a:fillRef idx="3">
            <a:schemeClr val="accent1"/>
          </a:fillRef>
          <a:effectRef idx="2">
            <a:schemeClr val="accent1"/>
          </a:effectRef>
          <a:fontRef idx="minor">
            <a:schemeClr val="lt1"/>
          </a:fontRef>
        </p:style>
        <p:txBody>
          <a:bodyPr lIns="113148" tIns="56574" rIns="113148" bIns="56574" rtlCol="0" anchor="ctr"/>
          <a:lstStyle/>
          <a:p>
            <a:pPr algn="ctr"/>
            <a:endParaRPr lang="en-US">
              <a:latin typeface="Calibri"/>
              <a:cs typeface="Calibri"/>
            </a:endParaRPr>
          </a:p>
        </p:txBody>
      </p:sp>
      <p:sp>
        <p:nvSpPr>
          <p:cNvPr id="14" name="Can 13"/>
          <p:cNvSpPr/>
          <p:nvPr/>
        </p:nvSpPr>
        <p:spPr>
          <a:xfrm>
            <a:off x="7248745" y="4853475"/>
            <a:ext cx="799566" cy="552934"/>
          </a:xfrm>
          <a:prstGeom prst="can">
            <a:avLst/>
          </a:prstGeom>
          <a:solidFill>
            <a:srgbClr val="0C0F46"/>
          </a:solidFill>
          <a:ln>
            <a:noFill/>
          </a:ln>
        </p:spPr>
        <p:style>
          <a:lnRef idx="1">
            <a:schemeClr val="accent1"/>
          </a:lnRef>
          <a:fillRef idx="3">
            <a:schemeClr val="accent1"/>
          </a:fillRef>
          <a:effectRef idx="2">
            <a:schemeClr val="accent1"/>
          </a:effectRef>
          <a:fontRef idx="minor">
            <a:schemeClr val="lt1"/>
          </a:fontRef>
        </p:style>
        <p:txBody>
          <a:bodyPr lIns="113148" tIns="56574" rIns="113148" bIns="56574" rtlCol="0" anchor="ctr"/>
          <a:lstStyle/>
          <a:p>
            <a:pPr algn="ctr"/>
            <a:endParaRPr lang="en-US">
              <a:latin typeface="Calibri"/>
              <a:cs typeface="Calibri"/>
            </a:endParaRPr>
          </a:p>
        </p:txBody>
      </p:sp>
      <p:sp>
        <p:nvSpPr>
          <p:cNvPr id="15" name="Can 14"/>
          <p:cNvSpPr/>
          <p:nvPr/>
        </p:nvSpPr>
        <p:spPr>
          <a:xfrm>
            <a:off x="9501283" y="4871036"/>
            <a:ext cx="799566" cy="552934"/>
          </a:xfrm>
          <a:prstGeom prst="can">
            <a:avLst/>
          </a:prstGeom>
          <a:solidFill>
            <a:srgbClr val="0C0F46"/>
          </a:solidFill>
          <a:ln>
            <a:noFill/>
          </a:ln>
        </p:spPr>
        <p:style>
          <a:lnRef idx="1">
            <a:schemeClr val="accent1"/>
          </a:lnRef>
          <a:fillRef idx="3">
            <a:schemeClr val="accent1"/>
          </a:fillRef>
          <a:effectRef idx="2">
            <a:schemeClr val="accent1"/>
          </a:effectRef>
          <a:fontRef idx="minor">
            <a:schemeClr val="lt1"/>
          </a:fontRef>
        </p:style>
        <p:txBody>
          <a:bodyPr lIns="113148" tIns="56574" rIns="113148" bIns="56574" rtlCol="0" anchor="ctr"/>
          <a:lstStyle/>
          <a:p>
            <a:pPr algn="ctr"/>
            <a:endParaRPr lang="en-US">
              <a:latin typeface="Calibri"/>
              <a:cs typeface="Calibri"/>
            </a:endParaRPr>
          </a:p>
        </p:txBody>
      </p:sp>
      <p:cxnSp>
        <p:nvCxnSpPr>
          <p:cNvPr id="16" name="Straight Arrow Connector 15"/>
          <p:cNvCxnSpPr>
            <a:stCxn id="7" idx="6"/>
            <a:endCxn id="8" idx="2"/>
          </p:cNvCxnSpPr>
          <p:nvPr/>
        </p:nvCxnSpPr>
        <p:spPr>
          <a:xfrm>
            <a:off x="8445626" y="2719035"/>
            <a:ext cx="776748" cy="0"/>
          </a:xfrm>
          <a:prstGeom prst="straightConnector1">
            <a:avLst/>
          </a:prstGeom>
          <a:ln>
            <a:solidFill>
              <a:srgbClr val="000000"/>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a:endCxn id="13" idx="2"/>
          </p:cNvCxnSpPr>
          <p:nvPr/>
        </p:nvCxnSpPr>
        <p:spPr>
          <a:xfrm flipV="1">
            <a:off x="8147402" y="7062999"/>
            <a:ext cx="1472215" cy="6277"/>
          </a:xfrm>
          <a:prstGeom prst="straightConnector1">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flipV="1">
            <a:off x="8029067" y="5141226"/>
            <a:ext cx="1472215" cy="6277"/>
          </a:xfrm>
          <a:prstGeom prst="straightConnector1">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a:stCxn id="7" idx="4"/>
            <a:endCxn id="9" idx="1"/>
          </p:cNvCxnSpPr>
          <p:nvPr/>
        </p:nvCxnSpPr>
        <p:spPr>
          <a:xfrm>
            <a:off x="7561040" y="3147205"/>
            <a:ext cx="21772" cy="327247"/>
          </a:xfrm>
          <a:prstGeom prst="straightConnector1">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a:off x="10132342" y="3142056"/>
            <a:ext cx="21772" cy="327247"/>
          </a:xfrm>
          <a:prstGeom prst="straightConnector1">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12" idx="1"/>
            <a:endCxn id="11" idx="3"/>
          </p:cNvCxnSpPr>
          <p:nvPr/>
        </p:nvCxnSpPr>
        <p:spPr>
          <a:xfrm flipV="1">
            <a:off x="7747621" y="6469288"/>
            <a:ext cx="460884" cy="317244"/>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a:stCxn id="13" idx="1"/>
            <a:endCxn id="11" idx="5"/>
          </p:cNvCxnSpPr>
          <p:nvPr/>
        </p:nvCxnSpPr>
        <p:spPr>
          <a:xfrm flipH="1" flipV="1">
            <a:off x="9459499" y="6469288"/>
            <a:ext cx="559904" cy="317244"/>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3" name="Oval 2">
            <a:extLst>
              <a:ext uri="{FF2B5EF4-FFF2-40B4-BE49-F238E27FC236}">
                <a16:creationId xmlns:a16="http://schemas.microsoft.com/office/drawing/2014/main" id="{7838165E-EAAF-1D1D-C695-DDE3908D7408}"/>
              </a:ext>
            </a:extLst>
          </p:cNvPr>
          <p:cNvSpPr/>
          <p:nvPr/>
        </p:nvSpPr>
        <p:spPr bwMode="auto">
          <a:xfrm>
            <a:off x="106983" y="3816796"/>
            <a:ext cx="4752528" cy="1589613"/>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CH" sz="1200" b="0" i="0" u="none" strike="noStrike" cap="none" normalizeH="0" baseline="0">
              <a:ln>
                <a:noFill/>
              </a:ln>
              <a:solidFill>
                <a:schemeClr val="tx2"/>
              </a:solidFill>
              <a:effectLst/>
              <a:latin typeface="Tempus Sans ITC" pitchFamily="82" charset="0"/>
            </a:endParaRPr>
          </a:p>
        </p:txBody>
      </p:sp>
    </p:spTree>
    <p:extLst>
      <p:ext uri="{BB962C8B-B14F-4D97-AF65-F5344CB8AC3E}">
        <p14:creationId xmlns:p14="http://schemas.microsoft.com/office/powerpoint/2010/main" val="123354998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Footer Placeholder 3"/>
          <p:cNvSpPr>
            <a:spLocks noGrp="1"/>
          </p:cNvSpPr>
          <p:nvPr>
            <p:ph type="ftr" sz="quarter" idx="10"/>
          </p:nvPr>
        </p:nvSpPr>
        <p:spPr/>
        <p:txBody>
          <a:bodyPr/>
          <a:lstStyle/>
          <a:p>
            <a:r>
              <a:rPr lang="fr-CH"/>
              <a:t>©2024, Karl Aberer, EPFL-IC, Laboratoire de systèmes d'informations répartis </a:t>
            </a:r>
            <a:endParaRPr lang="en-GB"/>
          </a:p>
        </p:txBody>
      </p:sp>
      <p:sp>
        <p:nvSpPr>
          <p:cNvPr id="244738" name="Rectangle 2"/>
          <p:cNvSpPr>
            <a:spLocks noGrp="1" noChangeArrowheads="1"/>
          </p:cNvSpPr>
          <p:nvPr>
            <p:ph type="title"/>
          </p:nvPr>
        </p:nvSpPr>
        <p:spPr/>
        <p:txBody>
          <a:bodyPr/>
          <a:lstStyle/>
          <a:p>
            <a:r>
              <a:rPr lang="en-US" dirty="0"/>
              <a:t>Direct Schema Mapping</a:t>
            </a:r>
          </a:p>
        </p:txBody>
      </p:sp>
      <p:sp>
        <p:nvSpPr>
          <p:cNvPr id="244739" name="Rectangle 3"/>
          <p:cNvSpPr>
            <a:spLocks noGrp="1" noChangeArrowheads="1"/>
          </p:cNvSpPr>
          <p:nvPr>
            <p:ph type="body" idx="1"/>
          </p:nvPr>
        </p:nvSpPr>
        <p:spPr>
          <a:xfrm>
            <a:off x="233048" y="1549485"/>
            <a:ext cx="10790331" cy="2161943"/>
          </a:xfrm>
        </p:spPr>
        <p:txBody>
          <a:bodyPr/>
          <a:lstStyle/>
          <a:p>
            <a:r>
              <a:rPr lang="en-US" dirty="0"/>
              <a:t>Assume all data represented in canonical data model (e.g. relational)</a:t>
            </a:r>
          </a:p>
          <a:p>
            <a:pPr lvl="1"/>
            <a:r>
              <a:rPr lang="en-US" dirty="0"/>
              <a:t>detect correspondences (schema matching)</a:t>
            </a:r>
          </a:p>
          <a:p>
            <a:pPr lvl="1"/>
            <a:r>
              <a:rPr lang="en-US" dirty="0"/>
              <a:t>resolve conflicts</a:t>
            </a:r>
          </a:p>
          <a:p>
            <a:pPr lvl="1"/>
            <a:r>
              <a:rPr lang="en-US" dirty="0"/>
              <a:t>integrate schemas (schema mapping)</a:t>
            </a:r>
          </a:p>
          <a:p>
            <a:r>
              <a:rPr lang="en-US" dirty="0"/>
              <a:t>Mappings are frequently expressed as queries (e.g. SQL Query)</a:t>
            </a:r>
          </a:p>
        </p:txBody>
      </p:sp>
      <p:sp>
        <p:nvSpPr>
          <p:cNvPr id="2" name="Oval 1">
            <a:extLst>
              <a:ext uri="{FF2B5EF4-FFF2-40B4-BE49-F238E27FC236}">
                <a16:creationId xmlns:a16="http://schemas.microsoft.com/office/drawing/2014/main" id="{294DDBE1-5F9A-2893-3766-36AF53882394}"/>
              </a:ext>
            </a:extLst>
          </p:cNvPr>
          <p:cNvSpPr/>
          <p:nvPr/>
        </p:nvSpPr>
        <p:spPr bwMode="auto">
          <a:xfrm>
            <a:off x="4427463" y="2376636"/>
            <a:ext cx="4176464" cy="1221258"/>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CH" sz="1200" b="0" i="0" u="none" strike="noStrike" cap="none" normalizeH="0" baseline="0">
              <a:ln>
                <a:noFill/>
              </a:ln>
              <a:solidFill>
                <a:schemeClr val="tx2"/>
              </a:solidFill>
              <a:effectLst/>
              <a:latin typeface="Tempus Sans ITC" pitchFamily="82" charset="0"/>
            </a:endParaRPr>
          </a:p>
        </p:txBody>
      </p:sp>
    </p:spTree>
    <p:extLst>
      <p:ext uri="{BB962C8B-B14F-4D97-AF65-F5344CB8AC3E}">
        <p14:creationId xmlns:p14="http://schemas.microsoft.com/office/powerpoint/2010/main" val="127741838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Schema Matching</a:t>
            </a:r>
          </a:p>
        </p:txBody>
      </p:sp>
      <p:sp>
        <p:nvSpPr>
          <p:cNvPr id="3" name="Content Placeholder 2"/>
          <p:cNvSpPr>
            <a:spLocks noGrp="1"/>
          </p:cNvSpPr>
          <p:nvPr>
            <p:ph idx="1"/>
          </p:nvPr>
        </p:nvSpPr>
        <p:spPr>
          <a:xfrm>
            <a:off x="233048" y="1549485"/>
            <a:ext cx="11179191" cy="5809192"/>
          </a:xfrm>
        </p:spPr>
        <p:txBody>
          <a:bodyPr/>
          <a:lstStyle/>
          <a:p>
            <a:r>
              <a:rPr lang="en-US" dirty="0"/>
              <a:t>Integration of heterogeneous data sources</a:t>
            </a:r>
            <a:endParaRPr lang="en-US" sz="1848" dirty="0"/>
          </a:p>
          <a:p>
            <a:pPr lvl="1"/>
            <a:r>
              <a:rPr lang="en-US" dirty="0"/>
              <a:t>Every project on Big Data analysis first has to integrate data from different, </a:t>
            </a:r>
            <a:r>
              <a:rPr lang="en-US" u="sng" dirty="0"/>
              <a:t>heterogeneous</a:t>
            </a:r>
            <a:r>
              <a:rPr lang="en-US" dirty="0"/>
              <a:t> data sources</a:t>
            </a:r>
          </a:p>
          <a:p>
            <a:pPr lvl="1"/>
            <a:r>
              <a:rPr lang="en-US" dirty="0"/>
              <a:t>Different schemas, taxonomies, knowledge graphs</a:t>
            </a:r>
          </a:p>
          <a:p>
            <a:pPr lvl="1"/>
            <a:r>
              <a:rPr lang="en-US" dirty="0"/>
              <a:t>One of the long-standing open problems in data management </a:t>
            </a:r>
          </a:p>
          <a:p>
            <a:pPr indent="-353476"/>
            <a:r>
              <a:rPr lang="en-US" dirty="0"/>
              <a:t>How to find good “matches”? </a:t>
            </a:r>
          </a:p>
          <a:p>
            <a:pPr indent="-353476"/>
            <a:r>
              <a:rPr lang="en-US" dirty="0"/>
              <a:t>How to choose the “best matches”?</a:t>
            </a:r>
          </a:p>
          <a:p>
            <a:endParaRPr lang="en-US" dirty="0"/>
          </a:p>
        </p:txBody>
      </p:sp>
      <p:sp>
        <p:nvSpPr>
          <p:cNvPr id="4" name="Footer Placeholder 3"/>
          <p:cNvSpPr>
            <a:spLocks noGrp="1"/>
          </p:cNvSpPr>
          <p:nvPr>
            <p:ph type="ftr" sz="quarter" idx="10"/>
          </p:nvPr>
        </p:nvSpPr>
        <p:spPr/>
        <p:txBody>
          <a:bodyPr/>
          <a:lstStyle/>
          <a:p>
            <a:r>
              <a:rPr lang="fr-CH"/>
              <a:t>©2024, Karl Aberer, EPFL-IC, Laboratoire de systèmes d'informations répartis </a:t>
            </a:r>
            <a:endParaRPr lang="en-GB" dirty="0"/>
          </a:p>
        </p:txBody>
      </p:sp>
      <p:sp>
        <p:nvSpPr>
          <p:cNvPr id="5" name="Rectangle 4"/>
          <p:cNvSpPr/>
          <p:nvPr/>
        </p:nvSpPr>
        <p:spPr>
          <a:xfrm>
            <a:off x="6875735" y="5848084"/>
            <a:ext cx="2299171" cy="1467157"/>
          </a:xfrm>
          <a:prstGeom prst="rect">
            <a:avLst/>
          </a:prstGeom>
          <a:gradFill flip="none" rotWithShape="1">
            <a:gsLst>
              <a:gs pos="0">
                <a:schemeClr val="bg1"/>
              </a:gs>
              <a:gs pos="100000">
                <a:schemeClr val="bg1">
                  <a:lumMod val="75000"/>
                </a:schemeClr>
              </a:gs>
              <a:gs pos="0">
                <a:schemeClr val="bg1"/>
              </a:gs>
            </a:gsLst>
            <a:lin ang="5400000" scaled="1"/>
            <a:tileRect/>
          </a:gradFill>
          <a:ln w="0">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33" dirty="0" err="1">
                <a:solidFill>
                  <a:srgbClr val="800000"/>
                </a:solidFill>
                <a:latin typeface="Calibri" charset="0"/>
                <a:ea typeface="Calibri" charset="0"/>
                <a:cs typeface="Calibri" charset="0"/>
              </a:rPr>
              <a:t>Person_name</a:t>
            </a:r>
            <a:br>
              <a:rPr lang="en-US" sz="1733" dirty="0">
                <a:solidFill>
                  <a:srgbClr val="800000"/>
                </a:solidFill>
                <a:latin typeface="Calibri" charset="0"/>
                <a:ea typeface="Calibri" charset="0"/>
                <a:cs typeface="Calibri" charset="0"/>
              </a:rPr>
            </a:br>
            <a:br>
              <a:rPr lang="en-US" sz="1733" dirty="0">
                <a:solidFill>
                  <a:srgbClr val="800000"/>
                </a:solidFill>
                <a:latin typeface="Calibri" charset="0"/>
                <a:ea typeface="Calibri" charset="0"/>
                <a:cs typeface="Calibri" charset="0"/>
              </a:rPr>
            </a:br>
            <a:r>
              <a:rPr lang="en-US" sz="1733" dirty="0" err="1">
                <a:solidFill>
                  <a:srgbClr val="800000"/>
                </a:solidFill>
                <a:latin typeface="Calibri" charset="0"/>
                <a:ea typeface="Calibri" charset="0"/>
                <a:cs typeface="Calibri" charset="0"/>
              </a:rPr>
              <a:t>Company_name</a:t>
            </a:r>
            <a:endParaRPr lang="en-US" sz="1733" dirty="0">
              <a:solidFill>
                <a:srgbClr val="800000"/>
              </a:solidFill>
              <a:latin typeface="Calibri" charset="0"/>
              <a:ea typeface="Calibri" charset="0"/>
              <a:cs typeface="Calibri" charset="0"/>
            </a:endParaRPr>
          </a:p>
        </p:txBody>
      </p:sp>
      <p:cxnSp>
        <p:nvCxnSpPr>
          <p:cNvPr id="6" name="Straight Arrow Connector 5"/>
          <p:cNvCxnSpPr/>
          <p:nvPr/>
        </p:nvCxnSpPr>
        <p:spPr>
          <a:xfrm flipV="1">
            <a:off x="3929324" y="6253331"/>
            <a:ext cx="3090289" cy="28528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a:off x="3929324" y="6538612"/>
            <a:ext cx="3090289" cy="366789"/>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4716611" y="6053588"/>
            <a:ext cx="514886" cy="945515"/>
          </a:xfrm>
          <a:prstGeom prst="rect">
            <a:avLst/>
          </a:prstGeom>
          <a:solidFill>
            <a:schemeClr val="bg1">
              <a:alpha val="66000"/>
            </a:schemeClr>
          </a:solidFill>
        </p:spPr>
        <p:txBody>
          <a:bodyPr wrap="none" rtlCol="0">
            <a:spAutoFit/>
          </a:bodyPr>
          <a:lstStyle/>
          <a:p>
            <a:r>
              <a:rPr lang="en-US" sz="5544" dirty="0">
                <a:latin typeface="Calibri" charset="0"/>
                <a:ea typeface="Calibri" charset="0"/>
                <a:cs typeface="Calibri" charset="0"/>
              </a:rPr>
              <a:t>?</a:t>
            </a:r>
          </a:p>
        </p:txBody>
      </p:sp>
      <p:sp>
        <p:nvSpPr>
          <p:cNvPr id="9" name="Rectangle 8"/>
          <p:cNvSpPr/>
          <p:nvPr/>
        </p:nvSpPr>
        <p:spPr>
          <a:xfrm>
            <a:off x="5420703" y="5848083"/>
            <a:ext cx="394660" cy="359009"/>
          </a:xfrm>
          <a:prstGeom prst="rect">
            <a:avLst/>
          </a:prstGeom>
        </p:spPr>
        <p:txBody>
          <a:bodyPr wrap="none">
            <a:spAutoFit/>
          </a:bodyPr>
          <a:lstStyle/>
          <a:p>
            <a:r>
              <a:rPr lang="en-US" sz="1733" dirty="0">
                <a:solidFill>
                  <a:srgbClr val="800000"/>
                </a:solidFill>
                <a:latin typeface="Calibri" charset="0"/>
                <a:ea typeface="Calibri" charset="0"/>
                <a:cs typeface="Calibri" charset="0"/>
              </a:rPr>
              <a:t>c1</a:t>
            </a:r>
            <a:endParaRPr lang="en-US" sz="1733" dirty="0">
              <a:latin typeface="Calibri" charset="0"/>
              <a:ea typeface="Calibri" charset="0"/>
              <a:cs typeface="Calibri" charset="0"/>
            </a:endParaRPr>
          </a:p>
        </p:txBody>
      </p:sp>
      <p:sp>
        <p:nvSpPr>
          <p:cNvPr id="10" name="Rectangle 9"/>
          <p:cNvSpPr/>
          <p:nvPr/>
        </p:nvSpPr>
        <p:spPr>
          <a:xfrm>
            <a:off x="5420703" y="6720018"/>
            <a:ext cx="394660" cy="359009"/>
          </a:xfrm>
          <a:prstGeom prst="rect">
            <a:avLst/>
          </a:prstGeom>
        </p:spPr>
        <p:txBody>
          <a:bodyPr wrap="none">
            <a:spAutoFit/>
          </a:bodyPr>
          <a:lstStyle/>
          <a:p>
            <a:r>
              <a:rPr lang="en-US" sz="1733" dirty="0">
                <a:solidFill>
                  <a:srgbClr val="800000"/>
                </a:solidFill>
                <a:latin typeface="Calibri" charset="0"/>
                <a:ea typeface="Calibri" charset="0"/>
                <a:cs typeface="Calibri" charset="0"/>
              </a:rPr>
              <a:t>c2</a:t>
            </a:r>
            <a:endParaRPr lang="en-US" sz="1733" dirty="0">
              <a:latin typeface="Calibri" charset="0"/>
              <a:ea typeface="Calibri" charset="0"/>
              <a:cs typeface="Calibri" charset="0"/>
            </a:endParaRPr>
          </a:p>
        </p:txBody>
      </p:sp>
      <p:sp>
        <p:nvSpPr>
          <p:cNvPr id="11" name="Rectangle 10"/>
          <p:cNvSpPr/>
          <p:nvPr/>
        </p:nvSpPr>
        <p:spPr>
          <a:xfrm>
            <a:off x="2700306" y="5694638"/>
            <a:ext cx="1103675" cy="1650550"/>
          </a:xfrm>
          <a:prstGeom prst="rect">
            <a:avLst/>
          </a:prstGeom>
          <a:gradFill flip="none" rotWithShape="1">
            <a:gsLst>
              <a:gs pos="0">
                <a:schemeClr val="bg1"/>
              </a:gs>
              <a:gs pos="100000">
                <a:schemeClr val="bg1">
                  <a:lumMod val="75000"/>
                </a:schemeClr>
              </a:gs>
              <a:gs pos="0">
                <a:schemeClr val="bg1"/>
              </a:gs>
            </a:gsLst>
            <a:lin ang="5400000" scaled="1"/>
            <a:tileRect/>
          </a:gradFill>
          <a:ln w="0">
            <a:noFill/>
          </a:ln>
          <a:effectLst>
            <a:outerShdw blurRad="50800" dist="38100" dir="81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33" dirty="0">
                <a:solidFill>
                  <a:srgbClr val="800000"/>
                </a:solidFill>
                <a:latin typeface="Calibri" charset="0"/>
                <a:ea typeface="Calibri" charset="0"/>
                <a:cs typeface="Calibri" charset="0"/>
              </a:rPr>
              <a:t>Name</a:t>
            </a:r>
          </a:p>
        </p:txBody>
      </p:sp>
    </p:spTree>
    <p:extLst>
      <p:ext uri="{BB962C8B-B14F-4D97-AF65-F5344CB8AC3E}">
        <p14:creationId xmlns:p14="http://schemas.microsoft.com/office/powerpoint/2010/main" val="848369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Schema Matching Approaches</a:t>
            </a:r>
          </a:p>
        </p:txBody>
      </p:sp>
      <p:sp>
        <p:nvSpPr>
          <p:cNvPr id="3" name="Content Placeholder 2"/>
          <p:cNvSpPr>
            <a:spLocks noGrp="1"/>
          </p:cNvSpPr>
          <p:nvPr>
            <p:ph idx="1"/>
          </p:nvPr>
        </p:nvSpPr>
        <p:spPr/>
        <p:txBody>
          <a:bodyPr/>
          <a:lstStyle/>
          <a:p>
            <a:pPr>
              <a:buClr>
                <a:schemeClr val="accent1">
                  <a:lumMod val="75000"/>
                </a:schemeClr>
              </a:buClr>
              <a:buSzPct val="90000"/>
            </a:pPr>
            <a:r>
              <a:rPr lang="en-US" b="1" dirty="0"/>
              <a:t>Manual matching</a:t>
            </a:r>
          </a:p>
          <a:p>
            <a:pPr lvl="1">
              <a:buClr>
                <a:schemeClr val="accent1">
                  <a:lumMod val="75000"/>
                </a:schemeClr>
              </a:buClr>
              <a:buSzPct val="90000"/>
            </a:pPr>
            <a:r>
              <a:rPr lang="en-US" dirty="0"/>
              <a:t>still common practice today</a:t>
            </a:r>
          </a:p>
          <a:p>
            <a:pPr>
              <a:buClr>
                <a:schemeClr val="accent1">
                  <a:lumMod val="75000"/>
                </a:schemeClr>
              </a:buClr>
              <a:buSzPct val="90000"/>
            </a:pPr>
            <a:r>
              <a:rPr lang="en-US" b="1" dirty="0"/>
              <a:t>Schema matching tools</a:t>
            </a:r>
          </a:p>
          <a:p>
            <a:pPr lvl="1">
              <a:buClr>
                <a:schemeClr val="accent1">
                  <a:lumMod val="75000"/>
                </a:schemeClr>
              </a:buClr>
              <a:buSzPct val="90000"/>
            </a:pPr>
            <a:r>
              <a:rPr lang="en-US" dirty="0"/>
              <a:t>Based on structural and content features</a:t>
            </a:r>
          </a:p>
          <a:p>
            <a:pPr lvl="2">
              <a:buClr>
                <a:schemeClr val="accent1">
                  <a:lumMod val="75000"/>
                </a:schemeClr>
              </a:buClr>
              <a:buSzPct val="90000"/>
            </a:pPr>
            <a:r>
              <a:rPr lang="en-US" dirty="0"/>
              <a:t>names, domains, structure, values,  …</a:t>
            </a:r>
          </a:p>
          <a:p>
            <a:pPr lvl="1">
              <a:buClr>
                <a:schemeClr val="accent1">
                  <a:lumMod val="75000"/>
                </a:schemeClr>
              </a:buClr>
              <a:buSzPct val="90000"/>
            </a:pPr>
            <a:r>
              <a:rPr lang="en-US" dirty="0"/>
              <a:t>Establish correspondences and rank according to quality</a:t>
            </a:r>
          </a:p>
          <a:p>
            <a:pPr lvl="2">
              <a:buClr>
                <a:schemeClr val="accent1">
                  <a:lumMod val="75000"/>
                </a:schemeClr>
              </a:buClr>
              <a:buSzPct val="90000"/>
            </a:pPr>
            <a:r>
              <a:rPr lang="en-US" dirty="0"/>
              <a:t>Errors are frequent and unavoidable</a:t>
            </a:r>
          </a:p>
          <a:p>
            <a:pPr lvl="2">
              <a:buClr>
                <a:schemeClr val="accent1">
                  <a:lumMod val="75000"/>
                </a:schemeClr>
              </a:buClr>
              <a:buSzPct val="90000"/>
            </a:pPr>
            <a:r>
              <a:rPr lang="en-US" dirty="0"/>
              <a:t>Works well for small schemas</a:t>
            </a:r>
          </a:p>
          <a:p>
            <a:pPr lvl="1">
              <a:buClr>
                <a:schemeClr val="accent1">
                  <a:lumMod val="75000"/>
                </a:schemeClr>
              </a:buClr>
              <a:buSzPct val="90000"/>
            </a:pPr>
            <a:r>
              <a:rPr lang="en-US" dirty="0"/>
              <a:t>Can now be implemented using LLMs</a:t>
            </a:r>
          </a:p>
          <a:p>
            <a:endParaRPr lang="en-US" dirty="0"/>
          </a:p>
        </p:txBody>
      </p:sp>
      <p:sp>
        <p:nvSpPr>
          <p:cNvPr id="4" name="Footer Placeholder 3"/>
          <p:cNvSpPr>
            <a:spLocks noGrp="1"/>
          </p:cNvSpPr>
          <p:nvPr>
            <p:ph type="ftr" sz="quarter" idx="10"/>
          </p:nvPr>
        </p:nvSpPr>
        <p:spPr/>
        <p:txBody>
          <a:bodyPr/>
          <a:lstStyle/>
          <a:p>
            <a:r>
              <a:rPr lang="fr-CH"/>
              <a:t>©2024, Karl Aberer, EPFL-IC, Laboratoire de systèmes d'informations répartis </a:t>
            </a:r>
            <a:endParaRPr lang="en-GB" dirty="0"/>
          </a:p>
        </p:txBody>
      </p:sp>
    </p:spTree>
    <p:extLst>
      <p:ext uri="{BB962C8B-B14F-4D97-AF65-F5344CB8AC3E}">
        <p14:creationId xmlns:p14="http://schemas.microsoft.com/office/powerpoint/2010/main" val="180833435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Schema Matching Tools</a:t>
            </a:r>
          </a:p>
        </p:txBody>
      </p:sp>
      <p:sp>
        <p:nvSpPr>
          <p:cNvPr id="4" name="Footer Placeholder 3"/>
          <p:cNvSpPr>
            <a:spLocks noGrp="1"/>
          </p:cNvSpPr>
          <p:nvPr>
            <p:ph type="ftr" sz="quarter" idx="10"/>
          </p:nvPr>
        </p:nvSpPr>
        <p:spPr/>
        <p:txBody>
          <a:bodyPr/>
          <a:lstStyle/>
          <a:p>
            <a:r>
              <a:rPr lang="fr-CH"/>
              <a:t>©2024, Karl Aberer, EPFL-IC, Laboratoire de systèmes d'informations répartis </a:t>
            </a:r>
            <a:endParaRPr lang="en-GB" dirty="0"/>
          </a:p>
        </p:txBody>
      </p:sp>
      <p:pic>
        <p:nvPicPr>
          <p:cNvPr id="5" name="Picture 4"/>
          <p:cNvPicPr>
            <a:picLocks noChangeAspect="1"/>
          </p:cNvPicPr>
          <p:nvPr/>
        </p:nvPicPr>
        <p:blipFill>
          <a:blip r:embed="rId2"/>
          <a:stretch>
            <a:fillRect/>
          </a:stretch>
        </p:blipFill>
        <p:spPr>
          <a:xfrm>
            <a:off x="1343997" y="1802521"/>
            <a:ext cx="7908001" cy="5555929"/>
          </a:xfrm>
          <a:prstGeom prst="rect">
            <a:avLst/>
          </a:prstGeom>
        </p:spPr>
      </p:pic>
    </p:spTree>
    <p:extLst>
      <p:ext uri="{BB962C8B-B14F-4D97-AF65-F5344CB8AC3E}">
        <p14:creationId xmlns:p14="http://schemas.microsoft.com/office/powerpoint/2010/main" val="203178280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Problem</a:t>
            </a:r>
          </a:p>
        </p:txBody>
      </p:sp>
      <p:sp>
        <p:nvSpPr>
          <p:cNvPr id="3" name="Content Placeholder 2"/>
          <p:cNvSpPr>
            <a:spLocks noGrp="1"/>
          </p:cNvSpPr>
          <p:nvPr>
            <p:ph idx="1"/>
          </p:nvPr>
        </p:nvSpPr>
        <p:spPr/>
        <p:txBody>
          <a:bodyPr/>
          <a:lstStyle/>
          <a:p>
            <a:r>
              <a:rPr lang="en-US" dirty="0"/>
              <a:t>Given two hierarchical knowledge graphs D1, D2</a:t>
            </a:r>
            <a:br>
              <a:rPr lang="en-US" dirty="0"/>
            </a:br>
            <a:endParaRPr lang="en-US" b="1" dirty="0"/>
          </a:p>
          <a:p>
            <a:r>
              <a:rPr lang="en-US" b="1" dirty="0"/>
              <a:t>Goal</a:t>
            </a:r>
            <a:r>
              <a:rPr lang="en-US" dirty="0"/>
              <a:t>: find a 1:1 matching of nodes (entities, classes) that have the same or similar “meaning”</a:t>
            </a:r>
          </a:p>
          <a:p>
            <a:endParaRPr lang="en-US" b="1" dirty="0"/>
          </a:p>
          <a:p>
            <a:r>
              <a:rPr lang="en-US" b="1" dirty="0"/>
              <a:t>Assumption</a:t>
            </a:r>
            <a:r>
              <a:rPr lang="en-US" dirty="0"/>
              <a:t>: two nodes (classes) are considered similar, if they have the same or similar instances (entities) </a:t>
            </a:r>
          </a:p>
          <a:p>
            <a:endParaRPr lang="en-US" dirty="0"/>
          </a:p>
        </p:txBody>
      </p:sp>
      <p:sp>
        <p:nvSpPr>
          <p:cNvPr id="4" name="Footer Placeholder 3"/>
          <p:cNvSpPr>
            <a:spLocks noGrp="1"/>
          </p:cNvSpPr>
          <p:nvPr>
            <p:ph type="ftr" sz="quarter" idx="10"/>
          </p:nvPr>
        </p:nvSpPr>
        <p:spPr/>
        <p:txBody>
          <a:bodyPr/>
          <a:lstStyle/>
          <a:p>
            <a:r>
              <a:rPr lang="fr-CH"/>
              <a:t>©2024, Karl Aberer, EPFL-IC, Laboratoire de systèmes d'informations répartis </a:t>
            </a:r>
            <a:endParaRPr lang="en-GB" dirty="0"/>
          </a:p>
        </p:txBody>
      </p:sp>
    </p:spTree>
    <p:extLst>
      <p:ext uri="{BB962C8B-B14F-4D97-AF65-F5344CB8AC3E}">
        <p14:creationId xmlns:p14="http://schemas.microsoft.com/office/powerpoint/2010/main" val="9617200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C06A855-7AC6-8E4F-A75F-0AEC8FA4DBE6}"/>
              </a:ext>
            </a:extLst>
          </p:cNvPr>
          <p:cNvSpPr>
            <a:spLocks noGrp="1"/>
          </p:cNvSpPr>
          <p:nvPr>
            <p:ph type="title"/>
          </p:nvPr>
        </p:nvSpPr>
        <p:spPr/>
        <p:txBody>
          <a:bodyPr/>
          <a:lstStyle/>
          <a:p>
            <a:r>
              <a:rPr lang="en-US" dirty="0"/>
              <a:t>4.4.1 Link Prediction</a:t>
            </a:r>
          </a:p>
        </p:txBody>
      </p:sp>
      <p:sp>
        <p:nvSpPr>
          <p:cNvPr id="6" name="Content Placeholder 5">
            <a:extLst>
              <a:ext uri="{FF2B5EF4-FFF2-40B4-BE49-F238E27FC236}">
                <a16:creationId xmlns:a16="http://schemas.microsoft.com/office/drawing/2014/main" id="{0F8BC4CB-5A42-3440-A1ED-D8330E4FDAE0}"/>
              </a:ext>
            </a:extLst>
          </p:cNvPr>
          <p:cNvSpPr>
            <a:spLocks noGrp="1"/>
          </p:cNvSpPr>
          <p:nvPr>
            <p:ph idx="1"/>
          </p:nvPr>
        </p:nvSpPr>
        <p:spPr/>
        <p:txBody>
          <a:bodyPr/>
          <a:lstStyle/>
          <a:p>
            <a:r>
              <a:rPr lang="en-US"/>
              <a:t>Large knowledge bases are usually incomplete</a:t>
            </a:r>
          </a:p>
          <a:p>
            <a:pPr marL="457200" indent="-457200">
              <a:buFont typeface="Arial" panose="020B0604020202020204" pitchFamily="34" charset="0"/>
              <a:buChar char="•"/>
            </a:pPr>
            <a:r>
              <a:rPr lang="en-US"/>
              <a:t>DBPedia: 60% of persons miss place of birth</a:t>
            </a:r>
          </a:p>
          <a:p>
            <a:pPr marL="457200" indent="-457200">
              <a:buFont typeface="Arial" panose="020B0604020202020204" pitchFamily="34" charset="0"/>
              <a:buChar char="•"/>
            </a:pPr>
            <a:r>
              <a:rPr lang="en-US"/>
              <a:t>FreeBase: 71% of persons miss place of birth etc.</a:t>
            </a:r>
          </a:p>
          <a:p>
            <a:r>
              <a:rPr lang="en-US"/>
              <a:t>Try to predict missing links from existing data</a:t>
            </a:r>
          </a:p>
        </p:txBody>
      </p:sp>
      <p:sp>
        <p:nvSpPr>
          <p:cNvPr id="4" name="Footer Placeholder 3">
            <a:extLst>
              <a:ext uri="{FF2B5EF4-FFF2-40B4-BE49-F238E27FC236}">
                <a16:creationId xmlns:a16="http://schemas.microsoft.com/office/drawing/2014/main" id="{441859C7-D32F-714D-A514-B9D88F4D6A7A}"/>
              </a:ext>
            </a:extLst>
          </p:cNvPr>
          <p:cNvSpPr>
            <a:spLocks noGrp="1"/>
          </p:cNvSpPr>
          <p:nvPr>
            <p:ph type="ftr" sz="quarter" idx="10"/>
          </p:nvPr>
        </p:nvSpPr>
        <p:spPr/>
        <p:txBody>
          <a:bodyPr/>
          <a:lstStyle/>
          <a:p>
            <a:r>
              <a:rPr lang="fr-CH"/>
              <a:t>©2024, Karl Aberer, EPFL-IC, Laboratoire de systèmes d'informations répartis </a:t>
            </a:r>
            <a:endParaRPr lang="en-GB"/>
          </a:p>
        </p:txBody>
      </p:sp>
      <p:pic>
        <p:nvPicPr>
          <p:cNvPr id="8" name="Picture 7">
            <a:extLst>
              <a:ext uri="{FF2B5EF4-FFF2-40B4-BE49-F238E27FC236}">
                <a16:creationId xmlns:a16="http://schemas.microsoft.com/office/drawing/2014/main" id="{8E40D0B5-D26B-7C4C-8E14-39846550D6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1479" y="4403439"/>
            <a:ext cx="4070251" cy="2955238"/>
          </a:xfrm>
          <a:prstGeom prst="rect">
            <a:avLst/>
          </a:prstGeom>
        </p:spPr>
      </p:pic>
      <p:sp>
        <p:nvSpPr>
          <p:cNvPr id="9" name="TextBox 8">
            <a:extLst>
              <a:ext uri="{FF2B5EF4-FFF2-40B4-BE49-F238E27FC236}">
                <a16:creationId xmlns:a16="http://schemas.microsoft.com/office/drawing/2014/main" id="{36202675-6A9E-FA43-A002-9D642CDB4E2C}"/>
              </a:ext>
            </a:extLst>
          </p:cNvPr>
          <p:cNvSpPr txBox="1"/>
          <p:nvPr/>
        </p:nvSpPr>
        <p:spPr>
          <a:xfrm>
            <a:off x="616358" y="5312072"/>
            <a:ext cx="3571812" cy="584775"/>
          </a:xfrm>
          <a:prstGeom prst="rect">
            <a:avLst/>
          </a:prstGeom>
          <a:noFill/>
        </p:spPr>
        <p:txBody>
          <a:bodyPr wrap="none" rtlCol="0">
            <a:spAutoFit/>
          </a:bodyPr>
          <a:lstStyle/>
          <a:p>
            <a:r>
              <a:rPr lang="en-US" sz="3200" dirty="0">
                <a:latin typeface="Calibri" panose="020F0502020204030204" pitchFamily="34" charset="0"/>
                <a:cs typeface="Calibri" panose="020F0502020204030204" pitchFamily="34" charset="0"/>
              </a:rPr>
              <a:t>Jane born in Miami?</a:t>
            </a:r>
          </a:p>
        </p:txBody>
      </p:sp>
    </p:spTree>
    <p:extLst>
      <p:ext uri="{BB962C8B-B14F-4D97-AF65-F5344CB8AC3E}">
        <p14:creationId xmlns:p14="http://schemas.microsoft.com/office/powerpoint/2010/main" val="152887769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a:t>
            </a:r>
          </a:p>
        </p:txBody>
      </p:sp>
      <p:sp>
        <p:nvSpPr>
          <p:cNvPr id="3" name="Footer Placeholder 2"/>
          <p:cNvSpPr>
            <a:spLocks noGrp="1"/>
          </p:cNvSpPr>
          <p:nvPr>
            <p:ph type="ftr" sz="quarter" idx="10"/>
          </p:nvPr>
        </p:nvSpPr>
        <p:spPr/>
        <p:txBody>
          <a:bodyPr/>
          <a:lstStyle/>
          <a:p>
            <a:r>
              <a:rPr lang="fr-CH"/>
              <a:t>©2024, Karl Aberer, EPFL-IC, Laboratoire de systèmes d'informations répartis </a:t>
            </a:r>
            <a:endParaRPr lang="en-GB" dirty="0"/>
          </a:p>
        </p:txBody>
      </p:sp>
      <p:sp>
        <p:nvSpPr>
          <p:cNvPr id="7" name="TextBox 6"/>
          <p:cNvSpPr txBox="1"/>
          <p:nvPr/>
        </p:nvSpPr>
        <p:spPr>
          <a:xfrm>
            <a:off x="947136" y="6164950"/>
            <a:ext cx="702436" cy="646331"/>
          </a:xfrm>
          <a:prstGeom prst="rect">
            <a:avLst/>
          </a:prstGeom>
          <a:noFill/>
        </p:spPr>
        <p:txBody>
          <a:bodyPr wrap="none" rtlCol="0">
            <a:spAutoFit/>
          </a:bodyPr>
          <a:lstStyle/>
          <a:p>
            <a:r>
              <a:rPr lang="en-US" sz="3600">
                <a:latin typeface="Calibri" charset="0"/>
                <a:ea typeface="Calibri" charset="0"/>
                <a:cs typeface="Calibri" charset="0"/>
              </a:rPr>
              <a:t>D1</a:t>
            </a:r>
          </a:p>
        </p:txBody>
      </p:sp>
      <p:sp>
        <p:nvSpPr>
          <p:cNvPr id="10" name="TextBox 9"/>
          <p:cNvSpPr txBox="1"/>
          <p:nvPr/>
        </p:nvSpPr>
        <p:spPr>
          <a:xfrm>
            <a:off x="9487614" y="3187572"/>
            <a:ext cx="702436" cy="646331"/>
          </a:xfrm>
          <a:prstGeom prst="rect">
            <a:avLst/>
          </a:prstGeom>
          <a:noFill/>
        </p:spPr>
        <p:txBody>
          <a:bodyPr wrap="none" rtlCol="0">
            <a:spAutoFit/>
          </a:bodyPr>
          <a:lstStyle/>
          <a:p>
            <a:r>
              <a:rPr lang="en-US" sz="3600" dirty="0">
                <a:latin typeface="Calibri" charset="0"/>
                <a:ea typeface="Calibri" charset="0"/>
                <a:cs typeface="Calibri" charset="0"/>
              </a:rPr>
              <a:t>D2</a:t>
            </a:r>
          </a:p>
        </p:txBody>
      </p:sp>
      <p:pic>
        <p:nvPicPr>
          <p:cNvPr id="8" name="Picture 7"/>
          <p:cNvPicPr>
            <a:picLocks noChangeAspect="1"/>
          </p:cNvPicPr>
          <p:nvPr/>
        </p:nvPicPr>
        <p:blipFill>
          <a:blip r:embed="rId3"/>
          <a:stretch>
            <a:fillRect/>
          </a:stretch>
        </p:blipFill>
        <p:spPr>
          <a:xfrm>
            <a:off x="2129686" y="2731735"/>
            <a:ext cx="7912100" cy="4749800"/>
          </a:xfrm>
          <a:prstGeom prst="rect">
            <a:avLst/>
          </a:prstGeom>
        </p:spPr>
      </p:pic>
      <p:pic>
        <p:nvPicPr>
          <p:cNvPr id="12" name="Picture 11">
            <a:extLst>
              <a:ext uri="{FF2B5EF4-FFF2-40B4-BE49-F238E27FC236}">
                <a16:creationId xmlns:a16="http://schemas.microsoft.com/office/drawing/2014/main" id="{FB743D65-A36F-0749-B652-8A2BE5CBAD74}"/>
              </a:ext>
            </a:extLst>
          </p:cNvPr>
          <p:cNvPicPr>
            <a:picLocks noChangeAspect="1"/>
          </p:cNvPicPr>
          <p:nvPr/>
        </p:nvPicPr>
        <p:blipFill>
          <a:blip r:embed="rId4"/>
          <a:stretch>
            <a:fillRect/>
          </a:stretch>
        </p:blipFill>
        <p:spPr>
          <a:xfrm>
            <a:off x="5419239" y="842240"/>
            <a:ext cx="6286110" cy="2103619"/>
          </a:xfrm>
          <a:prstGeom prst="rect">
            <a:avLst/>
          </a:prstGeom>
        </p:spPr>
      </p:pic>
    </p:spTree>
    <p:extLst>
      <p:ext uri="{BB962C8B-B14F-4D97-AF65-F5344CB8AC3E}">
        <p14:creationId xmlns:p14="http://schemas.microsoft.com/office/powerpoint/2010/main" val="166705387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Universe of a Database</a:t>
            </a:r>
          </a:p>
        </p:txBody>
      </p:sp>
      <p:sp>
        <p:nvSpPr>
          <p:cNvPr id="3" name="Content Placeholder 2"/>
          <p:cNvSpPr>
            <a:spLocks noGrp="1"/>
          </p:cNvSpPr>
          <p:nvPr>
            <p:ph idx="1"/>
          </p:nvPr>
        </p:nvSpPr>
        <p:spPr/>
        <p:txBody>
          <a:bodyPr>
            <a:normAutofit/>
          </a:bodyPr>
          <a:lstStyle/>
          <a:p>
            <a:r>
              <a:rPr lang="en-US" dirty="0"/>
              <a:t>Universe U is a finite set of possible instances</a:t>
            </a:r>
          </a:p>
          <a:p>
            <a:r>
              <a:rPr lang="en-US" dirty="0"/>
              <a:t>Example: </a:t>
            </a:r>
            <a:br>
              <a:rPr lang="en-US" dirty="0"/>
            </a:br>
            <a:r>
              <a:rPr lang="en-US" dirty="0"/>
              <a:t>U = {u, computer science, mathematics, life sciences, A, c1, c2, c3, information systems, </a:t>
            </a:r>
            <a:r>
              <a:rPr lang="en-US" dirty="0" err="1"/>
              <a:t>aberer</a:t>
            </a:r>
            <a:r>
              <a:rPr lang="en-US" dirty="0"/>
              <a:t>, signal processing, </a:t>
            </a:r>
            <a:r>
              <a:rPr lang="en-US" dirty="0" err="1"/>
              <a:t>vetterli</a:t>
            </a:r>
            <a:r>
              <a:rPr lang="en-US" dirty="0"/>
              <a:t>, databases, </a:t>
            </a:r>
            <a:r>
              <a:rPr lang="en-US" dirty="0" err="1"/>
              <a:t>ailamaki</a:t>
            </a:r>
            <a:r>
              <a:rPr lang="en-US" dirty="0"/>
              <a:t>, …}</a:t>
            </a:r>
          </a:p>
          <a:p>
            <a:endParaRPr lang="en-US" dirty="0"/>
          </a:p>
        </p:txBody>
      </p:sp>
      <p:sp>
        <p:nvSpPr>
          <p:cNvPr id="4" name="Footer Placeholder 3"/>
          <p:cNvSpPr>
            <a:spLocks noGrp="1"/>
          </p:cNvSpPr>
          <p:nvPr>
            <p:ph type="ftr" sz="quarter" idx="10"/>
          </p:nvPr>
        </p:nvSpPr>
        <p:spPr/>
        <p:txBody>
          <a:bodyPr/>
          <a:lstStyle/>
          <a:p>
            <a:r>
              <a:rPr lang="fr-CH"/>
              <a:t>©2024, Karl Aberer, EPFL-IC, Laboratoire de systèmes d'informations répartis </a:t>
            </a:r>
            <a:endParaRPr lang="en-GB" dirty="0"/>
          </a:p>
        </p:txBody>
      </p:sp>
      <p:pic>
        <p:nvPicPr>
          <p:cNvPr id="5" name="Picture 4"/>
          <p:cNvPicPr>
            <a:picLocks noChangeAspect="1"/>
          </p:cNvPicPr>
          <p:nvPr/>
        </p:nvPicPr>
        <p:blipFill>
          <a:blip r:embed="rId3"/>
          <a:stretch>
            <a:fillRect/>
          </a:stretch>
        </p:blipFill>
        <p:spPr>
          <a:xfrm>
            <a:off x="6299671" y="4226510"/>
            <a:ext cx="5319812" cy="3193595"/>
          </a:xfrm>
          <a:prstGeom prst="rect">
            <a:avLst/>
          </a:prstGeom>
        </p:spPr>
      </p:pic>
    </p:spTree>
    <p:extLst>
      <p:ext uri="{BB962C8B-B14F-4D97-AF65-F5344CB8AC3E}">
        <p14:creationId xmlns:p14="http://schemas.microsoft.com/office/powerpoint/2010/main" val="166495566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Similarity of Classes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A, B are classes, classes are subsets of U</a:t>
                </a:r>
              </a:p>
              <a:p>
                <a:endParaRPr lang="en-US" dirty="0"/>
              </a:p>
              <a:p>
                <a:r>
                  <a:rPr lang="en-US" dirty="0"/>
                  <a:t>Similarity measure (</a:t>
                </a:r>
                <a:r>
                  <a:rPr lang="en-US" dirty="0" err="1"/>
                  <a:t>Jaccard</a:t>
                </a:r>
                <a:r>
                  <a:rPr lang="en-US" dirty="0"/>
                  <a:t> similarity)</a:t>
                </a:r>
                <a:br>
                  <a:rPr lang="en-US" dirty="0"/>
                </a:br>
                <a:endParaRPr lang="en-US" dirty="0"/>
              </a:p>
              <a:p>
                <a:pPr marL="457200" lvl="1" indent="0">
                  <a:buNone/>
                </a:pPr>
                <a:r>
                  <a:rPr lang="en-US" dirty="0"/>
                  <a:t> </a:t>
                </a:r>
                <a14:m>
                  <m:oMath xmlns:m="http://schemas.openxmlformats.org/officeDocument/2006/math">
                    <m:r>
                      <a:rPr lang="fr-CH" i="1">
                        <a:latin typeface="Cambria Math" charset="0"/>
                      </a:rPr>
                      <m:t>𝑠𝑖𝑚</m:t>
                    </m:r>
                    <m:d>
                      <m:dPr>
                        <m:ctrlPr>
                          <a:rPr lang="fr-CH" i="1">
                            <a:latin typeface="Cambria Math" panose="02040503050406030204" pitchFamily="18" charset="0"/>
                          </a:rPr>
                        </m:ctrlPr>
                      </m:dPr>
                      <m:e>
                        <m:r>
                          <a:rPr lang="fr-CH" i="1">
                            <a:latin typeface="Cambria Math" charset="0"/>
                          </a:rPr>
                          <m:t>𝐴</m:t>
                        </m:r>
                        <m:r>
                          <a:rPr lang="fr-CH" i="1">
                            <a:latin typeface="Cambria Math" charset="0"/>
                          </a:rPr>
                          <m:t>,</m:t>
                        </m:r>
                        <m:r>
                          <a:rPr lang="fr-CH" i="1">
                            <a:latin typeface="Cambria Math" charset="0"/>
                          </a:rPr>
                          <m:t>𝐵</m:t>
                        </m:r>
                      </m:e>
                    </m:d>
                    <m:r>
                      <a:rPr lang="fr-CH" i="1">
                        <a:latin typeface="Cambria Math" charset="0"/>
                      </a:rPr>
                      <m:t>=</m:t>
                    </m:r>
                    <m:f>
                      <m:fPr>
                        <m:ctrlPr>
                          <a:rPr lang="fr-CH" i="1">
                            <a:latin typeface="Cambria Math" panose="02040503050406030204" pitchFamily="18" charset="0"/>
                          </a:rPr>
                        </m:ctrlPr>
                      </m:fPr>
                      <m:num>
                        <m:d>
                          <m:dPr>
                            <m:begChr m:val="|"/>
                            <m:endChr m:val="|"/>
                            <m:ctrlPr>
                              <a:rPr lang="fr-CH" i="1">
                                <a:latin typeface="Cambria Math" panose="02040503050406030204" pitchFamily="18" charset="0"/>
                              </a:rPr>
                            </m:ctrlPr>
                          </m:dPr>
                          <m:e>
                            <m:r>
                              <a:rPr lang="fr-CH" i="1">
                                <a:latin typeface="Cambria Math" charset="0"/>
                              </a:rPr>
                              <m:t>𝐴</m:t>
                            </m:r>
                            <m:r>
                              <a:rPr lang="fr-CH" i="1">
                                <a:latin typeface="Cambria Math" charset="0"/>
                                <a:ea typeface="Cambria Math" charset="0"/>
                                <a:cs typeface="Cambria Math" charset="0"/>
                              </a:rPr>
                              <m:t>∩</m:t>
                            </m:r>
                            <m:r>
                              <a:rPr lang="fr-CH" i="1">
                                <a:latin typeface="Cambria Math" charset="0"/>
                                <a:ea typeface="Cambria Math" charset="0"/>
                                <a:cs typeface="Cambria Math" charset="0"/>
                              </a:rPr>
                              <m:t>𝐵</m:t>
                            </m:r>
                          </m:e>
                        </m:d>
                      </m:num>
                      <m:den>
                        <m:d>
                          <m:dPr>
                            <m:begChr m:val="|"/>
                            <m:endChr m:val="|"/>
                            <m:ctrlPr>
                              <a:rPr lang="fr-CH" i="1">
                                <a:latin typeface="Cambria Math" panose="02040503050406030204" pitchFamily="18" charset="0"/>
                              </a:rPr>
                            </m:ctrlPr>
                          </m:dPr>
                          <m:e>
                            <m:r>
                              <a:rPr lang="fr-CH" i="1">
                                <a:latin typeface="Cambria Math" charset="0"/>
                              </a:rPr>
                              <m:t>𝐴</m:t>
                            </m:r>
                            <m:r>
                              <a:rPr lang="fr-CH" i="1">
                                <a:latin typeface="Cambria Math" charset="0"/>
                                <a:ea typeface="Cambria Math" charset="0"/>
                                <a:cs typeface="Cambria Math" charset="0"/>
                              </a:rPr>
                              <m:t>∪</m:t>
                            </m:r>
                            <m:r>
                              <a:rPr lang="fr-CH" i="1">
                                <a:latin typeface="Cambria Math" charset="0"/>
                                <a:ea typeface="Cambria Math" charset="0"/>
                                <a:cs typeface="Cambria Math" charset="0"/>
                              </a:rPr>
                              <m:t>𝐵</m:t>
                            </m:r>
                          </m:e>
                        </m:d>
                      </m:den>
                    </m:f>
                  </m:oMath>
                </a14:m>
                <a:r>
                  <a:rPr lang="en-US" dirty="0"/>
                  <a:t> = </a:t>
                </a:r>
                <a14:m>
                  <m:oMath xmlns:m="http://schemas.openxmlformats.org/officeDocument/2006/math">
                    <m:f>
                      <m:fPr>
                        <m:ctrlPr>
                          <a:rPr lang="en-US" i="1" dirty="0">
                            <a:latin typeface="Cambria Math" panose="02040503050406030204" pitchFamily="18" charset="0"/>
                          </a:rPr>
                        </m:ctrlPr>
                      </m:fPr>
                      <m:num>
                        <m:r>
                          <a:rPr lang="fr-CH" i="1" dirty="0">
                            <a:latin typeface="Cambria Math" charset="0"/>
                          </a:rPr>
                          <m:t>𝑃</m:t>
                        </m:r>
                        <m:r>
                          <a:rPr lang="fr-CH" i="1" dirty="0">
                            <a:latin typeface="Cambria Math" charset="0"/>
                          </a:rPr>
                          <m:t>(</m:t>
                        </m:r>
                        <m:r>
                          <a:rPr lang="fr-CH" i="1" dirty="0">
                            <a:latin typeface="Cambria Math" charset="0"/>
                          </a:rPr>
                          <m:t>𝑥</m:t>
                        </m:r>
                        <m:r>
                          <a:rPr lang="fr-CH" i="1" dirty="0">
                            <a:latin typeface="Cambria Math" charset="0"/>
                            <a:ea typeface="Cambria Math" charset="0"/>
                            <a:cs typeface="Cambria Math" charset="0"/>
                          </a:rPr>
                          <m:t>∈</m:t>
                        </m:r>
                        <m:r>
                          <a:rPr lang="fr-CH" i="1" dirty="0">
                            <a:latin typeface="Cambria Math" charset="0"/>
                            <a:ea typeface="Cambria Math" charset="0"/>
                            <a:cs typeface="Cambria Math" charset="0"/>
                          </a:rPr>
                          <m:t>𝐴</m:t>
                        </m:r>
                        <m:r>
                          <a:rPr lang="fr-CH" i="1" dirty="0">
                            <a:latin typeface="Cambria Math" charset="0"/>
                            <a:ea typeface="Cambria Math" charset="0"/>
                            <a:cs typeface="Cambria Math" charset="0"/>
                          </a:rPr>
                          <m:t> </m:t>
                        </m:r>
                        <m:r>
                          <a:rPr lang="fr-CH" i="1" dirty="0">
                            <a:latin typeface="Cambria Math" charset="0"/>
                            <a:ea typeface="Cambria Math" charset="0"/>
                            <a:cs typeface="Cambria Math" charset="0"/>
                          </a:rPr>
                          <m:t>𝑎𝑛𝑑</m:t>
                        </m:r>
                        <m:r>
                          <a:rPr lang="fr-CH" i="1" dirty="0">
                            <a:latin typeface="Cambria Math" charset="0"/>
                            <a:ea typeface="Cambria Math" charset="0"/>
                            <a:cs typeface="Cambria Math" charset="0"/>
                          </a:rPr>
                          <m:t> </m:t>
                        </m:r>
                        <m:r>
                          <a:rPr lang="fr-CH" i="1" dirty="0">
                            <a:latin typeface="Cambria Math" charset="0"/>
                            <a:ea typeface="Cambria Math" charset="0"/>
                            <a:cs typeface="Cambria Math" charset="0"/>
                          </a:rPr>
                          <m:t>𝑥</m:t>
                        </m:r>
                        <m:r>
                          <a:rPr lang="fr-CH" i="1" dirty="0">
                            <a:latin typeface="Cambria Math" charset="0"/>
                            <a:ea typeface="Cambria Math" charset="0"/>
                            <a:cs typeface="Cambria Math" charset="0"/>
                          </a:rPr>
                          <m:t>∈</m:t>
                        </m:r>
                        <m:r>
                          <a:rPr lang="fr-CH" i="1" dirty="0">
                            <a:latin typeface="Cambria Math" charset="0"/>
                            <a:ea typeface="Cambria Math" charset="0"/>
                            <a:cs typeface="Cambria Math" charset="0"/>
                          </a:rPr>
                          <m:t>𝐵</m:t>
                        </m:r>
                        <m:r>
                          <a:rPr lang="fr-CH" i="1" dirty="0">
                            <a:latin typeface="Cambria Math" charset="0"/>
                            <a:ea typeface="Cambria Math" charset="0"/>
                            <a:cs typeface="Cambria Math" charset="0"/>
                          </a:rPr>
                          <m:t>)</m:t>
                        </m:r>
                      </m:num>
                      <m:den>
                        <m:r>
                          <a:rPr lang="fr-CH" i="1" dirty="0">
                            <a:latin typeface="Cambria Math" charset="0"/>
                          </a:rPr>
                          <m:t>𝑃</m:t>
                        </m:r>
                        <m:r>
                          <a:rPr lang="fr-CH" i="1" dirty="0">
                            <a:latin typeface="Cambria Math" charset="0"/>
                          </a:rPr>
                          <m:t>(</m:t>
                        </m:r>
                        <m:r>
                          <a:rPr lang="fr-CH" i="1" dirty="0">
                            <a:latin typeface="Cambria Math" charset="0"/>
                          </a:rPr>
                          <m:t>𝑥</m:t>
                        </m:r>
                        <m:r>
                          <a:rPr lang="fr-CH" i="1" dirty="0">
                            <a:latin typeface="Cambria Math" charset="0"/>
                            <a:ea typeface="Cambria Math" charset="0"/>
                            <a:cs typeface="Cambria Math" charset="0"/>
                          </a:rPr>
                          <m:t>∈</m:t>
                        </m:r>
                        <m:r>
                          <a:rPr lang="fr-CH" i="1" dirty="0">
                            <a:latin typeface="Cambria Math" charset="0"/>
                            <a:ea typeface="Cambria Math" charset="0"/>
                            <a:cs typeface="Cambria Math" charset="0"/>
                          </a:rPr>
                          <m:t>𝐴</m:t>
                        </m:r>
                        <m:r>
                          <a:rPr lang="fr-CH" i="1" dirty="0">
                            <a:latin typeface="Cambria Math" charset="0"/>
                            <a:ea typeface="Cambria Math" charset="0"/>
                            <a:cs typeface="Cambria Math" charset="0"/>
                          </a:rPr>
                          <m:t> </m:t>
                        </m:r>
                        <m:r>
                          <a:rPr lang="fr-CH" i="1" dirty="0">
                            <a:latin typeface="Cambria Math" charset="0"/>
                            <a:ea typeface="Cambria Math" charset="0"/>
                            <a:cs typeface="Cambria Math" charset="0"/>
                          </a:rPr>
                          <m:t>𝑜𝑟</m:t>
                        </m:r>
                        <m:r>
                          <a:rPr lang="fr-CH" i="1" dirty="0">
                            <a:latin typeface="Cambria Math" charset="0"/>
                            <a:ea typeface="Cambria Math" charset="0"/>
                            <a:cs typeface="Cambria Math" charset="0"/>
                          </a:rPr>
                          <m:t> </m:t>
                        </m:r>
                        <m:r>
                          <a:rPr lang="fr-CH" i="1" dirty="0">
                            <a:latin typeface="Cambria Math" charset="0"/>
                            <a:ea typeface="Cambria Math" charset="0"/>
                            <a:cs typeface="Cambria Math" charset="0"/>
                          </a:rPr>
                          <m:t>𝑥</m:t>
                        </m:r>
                        <m:r>
                          <a:rPr lang="fr-CH" i="1" dirty="0">
                            <a:latin typeface="Cambria Math" charset="0"/>
                            <a:ea typeface="Cambria Math" charset="0"/>
                            <a:cs typeface="Cambria Math" charset="0"/>
                          </a:rPr>
                          <m:t>∈</m:t>
                        </m:r>
                        <m:r>
                          <a:rPr lang="fr-CH" i="1" dirty="0">
                            <a:latin typeface="Cambria Math" charset="0"/>
                            <a:ea typeface="Cambria Math" charset="0"/>
                            <a:cs typeface="Cambria Math" charset="0"/>
                          </a:rPr>
                          <m:t>𝐵</m:t>
                        </m:r>
                        <m:r>
                          <a:rPr lang="fr-CH" i="1" dirty="0">
                            <a:latin typeface="Cambria Math" charset="0"/>
                            <a:ea typeface="Cambria Math" charset="0"/>
                            <a:cs typeface="Cambria Math" charset="0"/>
                          </a:rPr>
                          <m:t>)</m:t>
                        </m:r>
                      </m:den>
                    </m:f>
                  </m:oMath>
                </a14:m>
                <a:r>
                  <a:rPr lang="en-US" dirty="0"/>
                  <a:t> = </a:t>
                </a:r>
                <a14:m>
                  <m:oMath xmlns:m="http://schemas.openxmlformats.org/officeDocument/2006/math">
                    <m:f>
                      <m:fPr>
                        <m:ctrlPr>
                          <a:rPr lang="en-US" i="1" dirty="0">
                            <a:latin typeface="Cambria Math" panose="02040503050406030204" pitchFamily="18" charset="0"/>
                          </a:rPr>
                        </m:ctrlPr>
                      </m:fPr>
                      <m:num>
                        <m:r>
                          <a:rPr lang="fr-CH" i="1" dirty="0">
                            <a:latin typeface="Cambria Math" charset="0"/>
                          </a:rPr>
                          <m:t>𝑃</m:t>
                        </m:r>
                        <m:r>
                          <a:rPr lang="fr-CH" i="1" dirty="0">
                            <a:latin typeface="Cambria Math" charset="0"/>
                          </a:rPr>
                          <m:t>(</m:t>
                        </m:r>
                        <m:r>
                          <a:rPr lang="fr-CH" i="1" dirty="0">
                            <a:latin typeface="Cambria Math" charset="0"/>
                          </a:rPr>
                          <m:t>𝐴</m:t>
                        </m:r>
                        <m:r>
                          <a:rPr lang="fr-CH" i="1" dirty="0">
                            <a:latin typeface="Cambria Math" charset="0"/>
                          </a:rPr>
                          <m:t>,</m:t>
                        </m:r>
                        <m:r>
                          <a:rPr lang="fr-CH" i="1" dirty="0">
                            <a:latin typeface="Cambria Math" charset="0"/>
                            <a:ea typeface="Cambria Math" charset="0"/>
                            <a:cs typeface="Cambria Math" charset="0"/>
                          </a:rPr>
                          <m:t>𝐵</m:t>
                        </m:r>
                        <m:r>
                          <a:rPr lang="fr-CH" i="1" dirty="0">
                            <a:latin typeface="Cambria Math" charset="0"/>
                            <a:ea typeface="Cambria Math" charset="0"/>
                            <a:cs typeface="Cambria Math" charset="0"/>
                          </a:rPr>
                          <m:t>)</m:t>
                        </m:r>
                      </m:num>
                      <m:den>
                        <m:r>
                          <a:rPr lang="fr-CH" i="1" dirty="0">
                            <a:latin typeface="Cambria Math" charset="0"/>
                          </a:rPr>
                          <m:t>𝑃</m:t>
                        </m:r>
                        <m:d>
                          <m:dPr>
                            <m:ctrlPr>
                              <a:rPr lang="fr-CH" i="1" dirty="0">
                                <a:latin typeface="Cambria Math" panose="02040503050406030204" pitchFamily="18" charset="0"/>
                              </a:rPr>
                            </m:ctrlPr>
                          </m:dPr>
                          <m:e>
                            <m:r>
                              <a:rPr lang="fr-CH" i="1" dirty="0">
                                <a:latin typeface="Cambria Math" charset="0"/>
                              </a:rPr>
                              <m:t>𝐴</m:t>
                            </m:r>
                            <m:r>
                              <a:rPr lang="fr-CH" i="1" dirty="0">
                                <a:latin typeface="Cambria Math" charset="0"/>
                              </a:rPr>
                              <m:t>,</m:t>
                            </m:r>
                            <m:r>
                              <a:rPr lang="fr-CH" i="1" dirty="0">
                                <a:latin typeface="Cambria Math" charset="0"/>
                              </a:rPr>
                              <m:t>𝐵</m:t>
                            </m:r>
                          </m:e>
                        </m:d>
                        <m:r>
                          <a:rPr lang="fr-CH" i="1" dirty="0">
                            <a:latin typeface="Cambria Math" charset="0"/>
                            <a:ea typeface="Cambria Math" charset="0"/>
                            <a:cs typeface="Cambria Math" charset="0"/>
                          </a:rPr>
                          <m:t>+</m:t>
                        </m:r>
                        <m:r>
                          <a:rPr lang="fr-CH" i="1" dirty="0">
                            <a:latin typeface="Cambria Math" charset="0"/>
                            <a:ea typeface="Cambria Math" charset="0"/>
                            <a:cs typeface="Cambria Math" charset="0"/>
                          </a:rPr>
                          <m:t>𝑃</m:t>
                        </m:r>
                        <m:d>
                          <m:dPr>
                            <m:ctrlPr>
                              <a:rPr lang="fr-CH" i="1" dirty="0">
                                <a:latin typeface="Cambria Math" panose="02040503050406030204" pitchFamily="18" charset="0"/>
                                <a:ea typeface="Cambria Math" charset="0"/>
                                <a:cs typeface="Cambria Math" charset="0"/>
                              </a:rPr>
                            </m:ctrlPr>
                          </m:dPr>
                          <m:e>
                            <m:acc>
                              <m:accPr>
                                <m:chr m:val="̅"/>
                                <m:ctrlPr>
                                  <a:rPr lang="fr-CH" i="1" dirty="0">
                                    <a:latin typeface="Cambria Math" panose="02040503050406030204" pitchFamily="18" charset="0"/>
                                    <a:ea typeface="Cambria Math" charset="0"/>
                                    <a:cs typeface="Cambria Math" charset="0"/>
                                  </a:rPr>
                                </m:ctrlPr>
                              </m:accPr>
                              <m:e>
                                <m:r>
                                  <a:rPr lang="fr-CH" i="1" dirty="0">
                                    <a:latin typeface="Cambria Math" charset="0"/>
                                    <a:ea typeface="Cambria Math" charset="0"/>
                                    <a:cs typeface="Cambria Math" charset="0"/>
                                  </a:rPr>
                                  <m:t>𝐴</m:t>
                                </m:r>
                                <m:r>
                                  <a:rPr lang="fr-CH" i="1" dirty="0">
                                    <a:latin typeface="Cambria Math" charset="0"/>
                                    <a:ea typeface="Cambria Math" charset="0"/>
                                    <a:cs typeface="Cambria Math" charset="0"/>
                                  </a:rPr>
                                  <m:t>,</m:t>
                                </m:r>
                              </m:e>
                            </m:acc>
                            <m:r>
                              <a:rPr lang="fr-CH" i="1" dirty="0">
                                <a:latin typeface="Cambria Math" charset="0"/>
                              </a:rPr>
                              <m:t>𝐵</m:t>
                            </m:r>
                          </m:e>
                        </m:d>
                        <m:r>
                          <a:rPr lang="fr-CH" i="1" dirty="0">
                            <a:latin typeface="Cambria Math" charset="0"/>
                          </a:rPr>
                          <m:t>+</m:t>
                        </m:r>
                        <m:r>
                          <a:rPr lang="fr-CH" i="1" dirty="0">
                            <a:latin typeface="Cambria Math" charset="0"/>
                          </a:rPr>
                          <m:t>𝑃</m:t>
                        </m:r>
                        <m:d>
                          <m:dPr>
                            <m:ctrlPr>
                              <a:rPr lang="fr-CH" i="1" dirty="0">
                                <a:latin typeface="Cambria Math" panose="02040503050406030204" pitchFamily="18" charset="0"/>
                              </a:rPr>
                            </m:ctrlPr>
                          </m:dPr>
                          <m:e>
                            <m:r>
                              <a:rPr lang="fr-CH" i="1" dirty="0">
                                <a:latin typeface="Cambria Math" charset="0"/>
                              </a:rPr>
                              <m:t>𝐴</m:t>
                            </m:r>
                            <m:r>
                              <a:rPr lang="fr-CH" i="1" dirty="0">
                                <a:latin typeface="Cambria Math" charset="0"/>
                              </a:rPr>
                              <m:t>,</m:t>
                            </m:r>
                            <m:acc>
                              <m:accPr>
                                <m:chr m:val="̅"/>
                                <m:ctrlPr>
                                  <a:rPr lang="fr-CH" i="1" dirty="0">
                                    <a:latin typeface="Cambria Math" panose="02040503050406030204" pitchFamily="18" charset="0"/>
                                  </a:rPr>
                                </m:ctrlPr>
                              </m:accPr>
                              <m:e>
                                <m:r>
                                  <a:rPr lang="fr-CH" i="1" dirty="0">
                                    <a:latin typeface="Cambria Math" charset="0"/>
                                  </a:rPr>
                                  <m:t>𝐵</m:t>
                                </m:r>
                              </m:e>
                            </m:acc>
                          </m:e>
                        </m:d>
                      </m:den>
                    </m:f>
                  </m:oMath>
                </a14:m>
                <a:br>
                  <a:rPr lang="fr-CH" dirty="0">
                    <a:ea typeface="Cambria Math" charset="0"/>
                    <a:cs typeface="Cambria Math" charset="0"/>
                  </a:rPr>
                </a:br>
                <a:br>
                  <a:rPr lang="fr-CH" dirty="0">
                    <a:ea typeface="Cambria Math" charset="0"/>
                    <a:cs typeface="Cambria Math" charset="0"/>
                  </a:rPr>
                </a:br>
                <a:r>
                  <a:rPr lang="en-US" dirty="0"/>
                  <a:t>where </a:t>
                </a:r>
                <a14:m>
                  <m:oMath xmlns:m="http://schemas.openxmlformats.org/officeDocument/2006/math">
                    <m:r>
                      <a:rPr lang="fr-CH" i="1" dirty="0">
                        <a:latin typeface="Cambria Math" charset="0"/>
                      </a:rPr>
                      <m:t>𝑃</m:t>
                    </m:r>
                    <m:d>
                      <m:dPr>
                        <m:ctrlPr>
                          <a:rPr lang="fr-CH" i="1" dirty="0">
                            <a:latin typeface="Cambria Math" panose="02040503050406030204" pitchFamily="18" charset="0"/>
                          </a:rPr>
                        </m:ctrlPr>
                      </m:dPr>
                      <m:e>
                        <m:r>
                          <a:rPr lang="fr-CH" i="1" dirty="0">
                            <a:latin typeface="Cambria Math" charset="0"/>
                          </a:rPr>
                          <m:t>𝐴</m:t>
                        </m:r>
                        <m:r>
                          <a:rPr lang="fr-CH" i="1" dirty="0">
                            <a:latin typeface="Cambria Math" charset="0"/>
                          </a:rPr>
                          <m:t>,</m:t>
                        </m:r>
                        <m:r>
                          <a:rPr lang="fr-CH" i="1" dirty="0">
                            <a:latin typeface="Cambria Math" charset="0"/>
                          </a:rPr>
                          <m:t>𝐵</m:t>
                        </m:r>
                      </m:e>
                    </m:d>
                    <m:r>
                      <a:rPr lang="fr-CH" i="1" dirty="0">
                        <a:latin typeface="Cambria Math" charset="0"/>
                      </a:rPr>
                      <m:t>=</m:t>
                    </m:r>
                    <m:r>
                      <a:rPr lang="fr-CH" i="1" dirty="0">
                        <a:latin typeface="Cambria Math" charset="0"/>
                      </a:rPr>
                      <m:t>𝑃</m:t>
                    </m:r>
                    <m:r>
                      <a:rPr lang="fr-CH" i="1" dirty="0">
                        <a:latin typeface="Cambria Math" charset="0"/>
                      </a:rPr>
                      <m:t>(</m:t>
                    </m:r>
                    <m:r>
                      <a:rPr lang="fr-CH" i="1" dirty="0">
                        <a:latin typeface="Cambria Math" charset="0"/>
                      </a:rPr>
                      <m:t>𝑥</m:t>
                    </m:r>
                    <m:r>
                      <a:rPr lang="fr-CH" i="1" dirty="0">
                        <a:latin typeface="Cambria Math" charset="0"/>
                        <a:ea typeface="Cambria Math" charset="0"/>
                        <a:cs typeface="Cambria Math" charset="0"/>
                      </a:rPr>
                      <m:t>∈</m:t>
                    </m:r>
                    <m:r>
                      <a:rPr lang="fr-CH" i="1" dirty="0">
                        <a:latin typeface="Cambria Math" charset="0"/>
                        <a:ea typeface="Cambria Math" charset="0"/>
                        <a:cs typeface="Cambria Math" charset="0"/>
                      </a:rPr>
                      <m:t>𝐴</m:t>
                    </m:r>
                    <m:r>
                      <a:rPr lang="fr-CH" i="1" dirty="0">
                        <a:latin typeface="Cambria Math" charset="0"/>
                        <a:ea typeface="Cambria Math" charset="0"/>
                        <a:cs typeface="Cambria Math" charset="0"/>
                      </a:rPr>
                      <m:t> </m:t>
                    </m:r>
                    <m:r>
                      <a:rPr lang="fr-CH" i="1" dirty="0">
                        <a:latin typeface="Cambria Math" charset="0"/>
                        <a:ea typeface="Cambria Math" charset="0"/>
                        <a:cs typeface="Cambria Math" charset="0"/>
                      </a:rPr>
                      <m:t>𝑎𝑛𝑑</m:t>
                    </m:r>
                    <m:r>
                      <a:rPr lang="fr-CH" i="1" dirty="0">
                        <a:latin typeface="Cambria Math" charset="0"/>
                        <a:ea typeface="Cambria Math" charset="0"/>
                        <a:cs typeface="Cambria Math" charset="0"/>
                      </a:rPr>
                      <m:t> </m:t>
                    </m:r>
                    <m:r>
                      <a:rPr lang="fr-CH" i="1" dirty="0">
                        <a:latin typeface="Cambria Math" charset="0"/>
                        <a:ea typeface="Cambria Math" charset="0"/>
                        <a:cs typeface="Cambria Math" charset="0"/>
                      </a:rPr>
                      <m:t>𝑥</m:t>
                    </m:r>
                    <m:r>
                      <a:rPr lang="fr-CH" i="1" dirty="0">
                        <a:latin typeface="Cambria Math" charset="0"/>
                        <a:ea typeface="Cambria Math" charset="0"/>
                        <a:cs typeface="Cambria Math" charset="0"/>
                      </a:rPr>
                      <m:t>∈</m:t>
                    </m:r>
                    <m:r>
                      <a:rPr lang="fr-CH" i="1" dirty="0">
                        <a:latin typeface="Cambria Math" charset="0"/>
                        <a:ea typeface="Cambria Math" charset="0"/>
                        <a:cs typeface="Cambria Math" charset="0"/>
                      </a:rPr>
                      <m:t>𝐵</m:t>
                    </m:r>
                    <m:r>
                      <a:rPr lang="fr-CH" i="1" dirty="0">
                        <a:latin typeface="Cambria Math" charset="0"/>
                        <a:ea typeface="Cambria Math" charset="0"/>
                        <a:cs typeface="Cambria Math" charset="0"/>
                      </a:rPr>
                      <m:t>)</m:t>
                    </m:r>
                  </m:oMath>
                </a14:m>
                <a:r>
                  <a:rPr lang="en-US" dirty="0"/>
                  <a:t> and </a:t>
                </a:r>
              </a:p>
              <a:p>
                <a:pPr marL="457200" lvl="1" indent="0">
                  <a:buNone/>
                </a:pPr>
                <a14:m>
                  <m:oMath xmlns:m="http://schemas.openxmlformats.org/officeDocument/2006/math">
                    <m:r>
                      <a:rPr lang="fr-CH" i="1" dirty="0">
                        <a:latin typeface="Cambria Math" charset="0"/>
                      </a:rPr>
                      <m:t>𝑃</m:t>
                    </m:r>
                    <m:d>
                      <m:dPr>
                        <m:ctrlPr>
                          <a:rPr lang="fr-CH" i="1" dirty="0">
                            <a:latin typeface="Cambria Math" panose="02040503050406030204" pitchFamily="18" charset="0"/>
                          </a:rPr>
                        </m:ctrlPr>
                      </m:dPr>
                      <m:e>
                        <m:r>
                          <a:rPr lang="fr-CH" i="1" dirty="0">
                            <a:latin typeface="Cambria Math" charset="0"/>
                          </a:rPr>
                          <m:t>𝐴</m:t>
                        </m:r>
                        <m:r>
                          <a:rPr lang="fr-CH" i="1" dirty="0">
                            <a:latin typeface="Cambria Math" charset="0"/>
                          </a:rPr>
                          <m:t>,</m:t>
                        </m:r>
                        <m:acc>
                          <m:accPr>
                            <m:chr m:val="̅"/>
                            <m:ctrlPr>
                              <a:rPr lang="fr-CH" i="1" dirty="0">
                                <a:latin typeface="Cambria Math" panose="02040503050406030204" pitchFamily="18" charset="0"/>
                              </a:rPr>
                            </m:ctrlPr>
                          </m:accPr>
                          <m:e>
                            <m:r>
                              <a:rPr lang="fr-CH" i="1" dirty="0">
                                <a:latin typeface="Cambria Math" charset="0"/>
                              </a:rPr>
                              <m:t>𝐵</m:t>
                            </m:r>
                          </m:e>
                        </m:acc>
                      </m:e>
                    </m:d>
                    <m:r>
                      <a:rPr lang="fr-CH" i="1" dirty="0">
                        <a:latin typeface="Cambria Math" charset="0"/>
                      </a:rPr>
                      <m:t>=</m:t>
                    </m:r>
                    <m:r>
                      <a:rPr lang="fr-CH" i="1" dirty="0">
                        <a:latin typeface="Cambria Math" charset="0"/>
                      </a:rPr>
                      <m:t>𝑃</m:t>
                    </m:r>
                    <m:r>
                      <a:rPr lang="fr-CH" i="1" dirty="0">
                        <a:latin typeface="Cambria Math" charset="0"/>
                      </a:rPr>
                      <m:t>(</m:t>
                    </m:r>
                    <m:r>
                      <a:rPr lang="fr-CH" i="1" dirty="0">
                        <a:latin typeface="Cambria Math" charset="0"/>
                      </a:rPr>
                      <m:t>𝑥</m:t>
                    </m:r>
                    <m:r>
                      <a:rPr lang="fr-CH" i="1" dirty="0">
                        <a:latin typeface="Cambria Math" charset="0"/>
                        <a:ea typeface="Cambria Math" charset="0"/>
                        <a:cs typeface="Cambria Math" charset="0"/>
                      </a:rPr>
                      <m:t>∈</m:t>
                    </m:r>
                    <m:r>
                      <a:rPr lang="fr-CH" i="1" dirty="0">
                        <a:latin typeface="Cambria Math" charset="0"/>
                        <a:ea typeface="Cambria Math" charset="0"/>
                        <a:cs typeface="Cambria Math" charset="0"/>
                      </a:rPr>
                      <m:t>𝐴</m:t>
                    </m:r>
                    <m:r>
                      <a:rPr lang="fr-CH" i="1" dirty="0">
                        <a:latin typeface="Cambria Math" charset="0"/>
                        <a:ea typeface="Cambria Math" charset="0"/>
                        <a:cs typeface="Cambria Math" charset="0"/>
                      </a:rPr>
                      <m:t> </m:t>
                    </m:r>
                    <m:r>
                      <a:rPr lang="fr-CH" i="1" dirty="0">
                        <a:latin typeface="Cambria Math" charset="0"/>
                        <a:ea typeface="Cambria Math" charset="0"/>
                        <a:cs typeface="Cambria Math" charset="0"/>
                      </a:rPr>
                      <m:t>𝑎𝑛𝑑</m:t>
                    </m:r>
                    <m:r>
                      <a:rPr lang="fr-CH" i="1" dirty="0">
                        <a:latin typeface="Cambria Math" charset="0"/>
                        <a:ea typeface="Cambria Math" charset="0"/>
                        <a:cs typeface="Cambria Math" charset="0"/>
                      </a:rPr>
                      <m:t> </m:t>
                    </m:r>
                    <m:r>
                      <a:rPr lang="fr-CH" i="1" dirty="0">
                        <a:latin typeface="Cambria Math" charset="0"/>
                        <a:ea typeface="Cambria Math" charset="0"/>
                        <a:cs typeface="Cambria Math" charset="0"/>
                      </a:rPr>
                      <m:t>𝑥</m:t>
                    </m:r>
                    <m:r>
                      <a:rPr lang="fr-CH" i="1" dirty="0">
                        <a:latin typeface="Cambria Math" charset="0"/>
                        <a:ea typeface="Cambria Math" charset="0"/>
                        <a:cs typeface="Cambria Math" charset="0"/>
                      </a:rPr>
                      <m:t>∉</m:t>
                    </m:r>
                    <m:r>
                      <a:rPr lang="fr-CH" i="1" dirty="0">
                        <a:latin typeface="Cambria Math" charset="0"/>
                        <a:ea typeface="Cambria Math" charset="0"/>
                        <a:cs typeface="Cambria Math" charset="0"/>
                      </a:rPr>
                      <m:t>𝐵</m:t>
                    </m:r>
                    <m:r>
                      <a:rPr lang="fr-CH" i="1" dirty="0">
                        <a:latin typeface="Cambria Math" charset="0"/>
                        <a:ea typeface="Cambria Math" charset="0"/>
                        <a:cs typeface="Cambria Math" charset="0"/>
                      </a:rPr>
                      <m:t>)</m:t>
                    </m:r>
                  </m:oMath>
                </a14:m>
                <a:r>
                  <a:rPr lang="en-US" dirty="0"/>
                  <a:t> etc</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293" t="-1310"/>
                </a:stretch>
              </a:blipFill>
            </p:spPr>
            <p:txBody>
              <a:bodyPr/>
              <a:lstStyle/>
              <a:p>
                <a:r>
                  <a:rPr lang="en-US">
                    <a:noFill/>
                  </a:rPr>
                  <a:t> </a:t>
                </a:r>
              </a:p>
            </p:txBody>
          </p:sp>
        </mc:Fallback>
      </mc:AlternateContent>
      <p:sp>
        <p:nvSpPr>
          <p:cNvPr id="4" name="Footer Placeholder 3"/>
          <p:cNvSpPr>
            <a:spLocks noGrp="1"/>
          </p:cNvSpPr>
          <p:nvPr>
            <p:ph type="ftr" sz="quarter" idx="10"/>
          </p:nvPr>
        </p:nvSpPr>
        <p:spPr/>
        <p:txBody>
          <a:bodyPr/>
          <a:lstStyle/>
          <a:p>
            <a:r>
              <a:rPr lang="fr-CH"/>
              <a:t>©2024, Karl Aberer, EPFL-IC, Laboratoire de systèmes d'informations répartis </a:t>
            </a:r>
            <a:endParaRPr lang="en-GB" dirty="0"/>
          </a:p>
        </p:txBody>
      </p:sp>
    </p:spTree>
    <p:extLst>
      <p:ext uri="{BB962C8B-B14F-4D97-AF65-F5344CB8AC3E}">
        <p14:creationId xmlns:p14="http://schemas.microsoft.com/office/powerpoint/2010/main" val="210351625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a:spcBef>
                    <a:spcPts val="0"/>
                  </a:spcBef>
                </a:pPr>
                <a14:m>
                  <m:oMathPara xmlns:m="http://schemas.openxmlformats.org/officeDocument/2006/math">
                    <m:oMathParaPr>
                      <m:jc m:val="centerGroup"/>
                    </m:oMathParaPr>
                    <m:oMath xmlns:m="http://schemas.openxmlformats.org/officeDocument/2006/math">
                      <m:r>
                        <a:rPr lang="fr-CH" b="0" i="1" smtClean="0">
                          <a:latin typeface="Cambria Math" charset="0"/>
                        </a:rPr>
                        <m:t>𝑠𝑖𝑚</m:t>
                      </m:r>
                      <m:d>
                        <m:dPr>
                          <m:ctrlPr>
                            <a:rPr lang="fr-CH" b="0" i="1" smtClean="0">
                              <a:latin typeface="Cambria Math" panose="02040503050406030204" pitchFamily="18" charset="0"/>
                            </a:rPr>
                          </m:ctrlPr>
                        </m:dPr>
                        <m:e>
                          <m:r>
                            <a:rPr lang="fr-CH" b="0" i="1" smtClean="0">
                              <a:latin typeface="Cambria Math" charset="0"/>
                            </a:rPr>
                            <m:t>𝐴</m:t>
                          </m:r>
                          <m:r>
                            <a:rPr lang="fr-CH" b="0" i="1" smtClean="0">
                              <a:latin typeface="Cambria Math" charset="0"/>
                            </a:rPr>
                            <m:t>,</m:t>
                          </m:r>
                          <m:r>
                            <a:rPr lang="fr-CH" b="0" i="1" smtClean="0">
                              <a:latin typeface="Cambria Math" charset="0"/>
                            </a:rPr>
                            <m:t>𝐵</m:t>
                          </m:r>
                        </m:e>
                      </m:d>
                      <m:r>
                        <a:rPr lang="fr-CH" b="0" i="1" smtClean="0">
                          <a:latin typeface="Cambria Math" charset="0"/>
                        </a:rPr>
                        <m:t>=</m:t>
                      </m:r>
                      <m:f>
                        <m:fPr>
                          <m:ctrlPr>
                            <a:rPr lang="fr-CH" b="0" i="1" smtClean="0">
                              <a:latin typeface="Cambria Math" panose="02040503050406030204" pitchFamily="18" charset="0"/>
                            </a:rPr>
                          </m:ctrlPr>
                        </m:fPr>
                        <m:num>
                          <m:r>
                            <a:rPr lang="fr-CH" b="0" i="1" smtClean="0">
                              <a:latin typeface="Cambria Math" charset="0"/>
                            </a:rPr>
                            <m:t>2</m:t>
                          </m:r>
                        </m:num>
                        <m:den>
                          <m:r>
                            <a:rPr lang="fr-CH" b="0" i="1" smtClean="0">
                              <a:latin typeface="Cambria Math" charset="0"/>
                              <a:ea typeface="Cambria Math" charset="0"/>
                              <a:cs typeface="Cambria Math" charset="0"/>
                            </a:rPr>
                            <m:t>5</m:t>
                          </m:r>
                        </m:den>
                      </m:f>
                    </m:oMath>
                  </m:oMathPara>
                </a14:m>
                <a:endParaRPr lang="en-US" dirty="0"/>
              </a:p>
              <a:p>
                <a:pPr>
                  <a:spcBef>
                    <a:spcPts val="0"/>
                  </a:spcBef>
                </a:pPr>
                <a:endParaRPr lang="en-US" dirty="0"/>
              </a:p>
              <a:p>
                <a:pPr>
                  <a:spcBef>
                    <a:spcPts val="0"/>
                  </a:spcBef>
                </a:pPr>
                <a:endParaRPr lang="en-US" dirty="0"/>
              </a:p>
              <a:p>
                <a:pPr>
                  <a:spcBef>
                    <a:spcPts val="0"/>
                  </a:spcBef>
                </a:pPr>
                <a:endParaRPr lang="en-US" dirty="0"/>
              </a:p>
              <a:p>
                <a:pPr>
                  <a:spcBef>
                    <a:spcPts val="0"/>
                  </a:spcBef>
                </a:pPr>
                <a:endParaRPr lang="en-US" dirty="0"/>
              </a:p>
              <a:p>
                <a:pPr>
                  <a:spcBef>
                    <a:spcPts val="0"/>
                  </a:spcBef>
                </a:pPr>
                <a:endParaRPr lang="en-US" dirty="0"/>
              </a:p>
              <a:p>
                <a:pPr>
                  <a:spcBef>
                    <a:spcPts val="0"/>
                  </a:spcBef>
                </a:pPr>
                <a:endParaRPr lang="en-US" dirty="0"/>
              </a:p>
              <a:p>
                <a:pPr>
                  <a:spcBef>
                    <a:spcPts val="0"/>
                  </a:spcBef>
                </a:pPr>
                <a:r>
                  <a:rPr lang="en-US" sz="2800" dirty="0"/>
                  <a:t>Note: instances of A are </a:t>
                </a:r>
                <a:br>
                  <a:rPr lang="en-US" sz="2800" dirty="0"/>
                </a:br>
                <a:r>
                  <a:rPr lang="en-US" sz="2800" dirty="0"/>
                  <a:t>“information systems”, “signal processing”, “databases”</a:t>
                </a:r>
              </a:p>
              <a:p>
                <a:pPr>
                  <a:spcBef>
                    <a:spcPts val="0"/>
                  </a:spcBef>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960"/>
                </a:stretch>
              </a:blipFill>
            </p:spPr>
            <p:txBody>
              <a:bodyPr/>
              <a:lstStyle/>
              <a:p>
                <a:r>
                  <a:rPr lang="en-US">
                    <a:noFill/>
                  </a:rPr>
                  <a:t> </a:t>
                </a:r>
              </a:p>
            </p:txBody>
          </p:sp>
        </mc:Fallback>
      </mc:AlternateContent>
      <p:pic>
        <p:nvPicPr>
          <p:cNvPr id="5" name="Picture 4"/>
          <p:cNvPicPr>
            <a:picLocks noChangeAspect="1"/>
          </p:cNvPicPr>
          <p:nvPr/>
        </p:nvPicPr>
        <p:blipFill>
          <a:blip r:embed="rId4"/>
          <a:stretch>
            <a:fillRect/>
          </a:stretch>
        </p:blipFill>
        <p:spPr>
          <a:xfrm>
            <a:off x="368477" y="3352411"/>
            <a:ext cx="4454723" cy="2140742"/>
          </a:xfrm>
          <a:prstGeom prst="rect">
            <a:avLst/>
          </a:prstGeom>
        </p:spPr>
      </p:pic>
      <p:pic>
        <p:nvPicPr>
          <p:cNvPr id="8" name="Picture 7"/>
          <p:cNvPicPr>
            <a:picLocks noChangeAspect="1"/>
          </p:cNvPicPr>
          <p:nvPr/>
        </p:nvPicPr>
        <p:blipFill>
          <a:blip r:embed="rId5"/>
          <a:stretch>
            <a:fillRect/>
          </a:stretch>
        </p:blipFill>
        <p:spPr>
          <a:xfrm>
            <a:off x="5140805" y="3406483"/>
            <a:ext cx="6174742" cy="2066497"/>
          </a:xfrm>
          <a:prstGeom prst="rect">
            <a:avLst/>
          </a:prstGeom>
        </p:spPr>
      </p:pic>
      <p:sp>
        <p:nvSpPr>
          <p:cNvPr id="4" name="Footer Placeholder 3"/>
          <p:cNvSpPr>
            <a:spLocks noGrp="1"/>
          </p:cNvSpPr>
          <p:nvPr>
            <p:ph type="ftr" sz="quarter" idx="10"/>
          </p:nvPr>
        </p:nvSpPr>
        <p:spPr/>
        <p:txBody>
          <a:bodyPr/>
          <a:lstStyle/>
          <a:p>
            <a:r>
              <a:rPr lang="fr-CH"/>
              <a:t>©2024, Karl Aberer, EPFL-IC, Laboratoire de systèmes d'informations répartis </a:t>
            </a:r>
            <a:endParaRPr lang="en-GB" dirty="0"/>
          </a:p>
        </p:txBody>
      </p:sp>
    </p:spTree>
    <p:extLst>
      <p:ext uri="{BB962C8B-B14F-4D97-AF65-F5344CB8AC3E}">
        <p14:creationId xmlns:p14="http://schemas.microsoft.com/office/powerpoint/2010/main" val="119792443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 1</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33048" y="1549485"/>
                <a:ext cx="11035175" cy="5809192"/>
              </a:xfrm>
            </p:spPr>
            <p:txBody>
              <a:bodyPr/>
              <a:lstStyle/>
              <a:p>
                <a:r>
                  <a:rPr lang="en-US" dirty="0"/>
                  <a:t>A similar to B? </a:t>
                </a:r>
                <a:br>
                  <a:rPr lang="en-US" dirty="0"/>
                </a:br>
                <a:r>
                  <a:rPr lang="en-US" dirty="0"/>
                  <a:t>Same information has </a:t>
                </a:r>
                <a:r>
                  <a:rPr lang="en-US" b="1" dirty="0"/>
                  <a:t>structurally different representation</a:t>
                </a:r>
              </a:p>
              <a:p>
                <a:endParaRPr lang="en-US" dirty="0"/>
              </a:p>
              <a:p>
                <a:r>
                  <a:rPr lang="en-US" b="0" dirty="0"/>
                  <a:t>		</a:t>
                </a:r>
                <a14:m>
                  <m:oMath xmlns:m="http://schemas.openxmlformats.org/officeDocument/2006/math">
                    <m:r>
                      <a:rPr lang="fr-CH" b="0" i="1" smtClean="0">
                        <a:latin typeface="Cambria Math" charset="0"/>
                      </a:rPr>
                      <m:t>𝑠𝑖𝑚</m:t>
                    </m:r>
                    <m:d>
                      <m:dPr>
                        <m:ctrlPr>
                          <a:rPr lang="fr-CH" b="0" i="1" smtClean="0">
                            <a:latin typeface="Cambria Math" panose="02040503050406030204" pitchFamily="18" charset="0"/>
                          </a:rPr>
                        </m:ctrlPr>
                      </m:dPr>
                      <m:e>
                        <m:r>
                          <a:rPr lang="fr-CH" b="0" i="1" smtClean="0">
                            <a:latin typeface="Cambria Math" charset="0"/>
                          </a:rPr>
                          <m:t>𝐴</m:t>
                        </m:r>
                        <m:r>
                          <a:rPr lang="fr-CH" b="0" i="1" smtClean="0">
                            <a:latin typeface="Cambria Math" charset="0"/>
                          </a:rPr>
                          <m:t>,</m:t>
                        </m:r>
                        <m:r>
                          <a:rPr lang="fr-CH" b="0" i="1" smtClean="0">
                            <a:latin typeface="Cambria Math" charset="0"/>
                          </a:rPr>
                          <m:t>𝐵</m:t>
                        </m:r>
                      </m:e>
                    </m:d>
                    <m:r>
                      <a:rPr lang="fr-CH" b="0" i="1" smtClean="0">
                        <a:latin typeface="Cambria Math" charset="0"/>
                      </a:rPr>
                      <m:t>=0?</m:t>
                    </m:r>
                  </m:oMath>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33048" y="1549485"/>
                <a:ext cx="11035175" cy="5809192"/>
              </a:xfrm>
              <a:blipFill rotWithShape="0">
                <a:blip r:embed="rId3"/>
                <a:stretch>
                  <a:fillRect l="-1436" t="-1259" r="-994"/>
                </a:stretch>
              </a:blipFill>
            </p:spPr>
            <p:txBody>
              <a:bodyPr/>
              <a:lstStyle/>
              <a:p>
                <a:r>
                  <a:rPr lang="en-US">
                    <a:noFill/>
                  </a:rPr>
                  <a:t> </a:t>
                </a:r>
              </a:p>
            </p:txBody>
          </p:sp>
        </mc:Fallback>
      </mc:AlternateContent>
      <p:pic>
        <p:nvPicPr>
          <p:cNvPr id="4" name="Picture 3"/>
          <p:cNvPicPr>
            <a:picLocks noChangeAspect="1"/>
          </p:cNvPicPr>
          <p:nvPr/>
        </p:nvPicPr>
        <p:blipFill>
          <a:blip r:embed="rId4"/>
          <a:stretch>
            <a:fillRect/>
          </a:stretch>
        </p:blipFill>
        <p:spPr>
          <a:xfrm>
            <a:off x="197987" y="4494640"/>
            <a:ext cx="7449288" cy="2994564"/>
          </a:xfrm>
          <a:prstGeom prst="rect">
            <a:avLst/>
          </a:prstGeom>
        </p:spPr>
      </p:pic>
      <p:pic>
        <p:nvPicPr>
          <p:cNvPr id="5" name="Picture 4"/>
          <p:cNvPicPr>
            <a:picLocks noChangeAspect="1"/>
          </p:cNvPicPr>
          <p:nvPr/>
        </p:nvPicPr>
        <p:blipFill>
          <a:blip r:embed="rId5"/>
          <a:stretch>
            <a:fillRect/>
          </a:stretch>
        </p:blipFill>
        <p:spPr>
          <a:xfrm>
            <a:off x="5593152" y="3022981"/>
            <a:ext cx="6286110" cy="2103619"/>
          </a:xfrm>
          <a:prstGeom prst="rect">
            <a:avLst/>
          </a:prstGeom>
        </p:spPr>
      </p:pic>
      <p:sp>
        <p:nvSpPr>
          <p:cNvPr id="6" name="Footer Placeholder 5"/>
          <p:cNvSpPr>
            <a:spLocks noGrp="1"/>
          </p:cNvSpPr>
          <p:nvPr>
            <p:ph type="ftr" sz="quarter" idx="10"/>
          </p:nvPr>
        </p:nvSpPr>
        <p:spPr/>
        <p:txBody>
          <a:bodyPr/>
          <a:lstStyle/>
          <a:p>
            <a:r>
              <a:rPr lang="fr-CH"/>
              <a:t>©2024, Karl Aberer, EPFL-IC, Laboratoire de systèmes d'informations répartis </a:t>
            </a:r>
            <a:endParaRPr lang="en-GB" dirty="0"/>
          </a:p>
        </p:txBody>
      </p:sp>
      <p:sp>
        <p:nvSpPr>
          <p:cNvPr id="7" name="Rectangle 6"/>
          <p:cNvSpPr/>
          <p:nvPr/>
        </p:nvSpPr>
        <p:spPr>
          <a:xfrm>
            <a:off x="6731719" y="5499394"/>
            <a:ext cx="5147544" cy="523220"/>
          </a:xfrm>
          <a:prstGeom prst="rect">
            <a:avLst/>
          </a:prstGeom>
        </p:spPr>
        <p:txBody>
          <a:bodyPr wrap="square">
            <a:spAutoFit/>
          </a:bodyPr>
          <a:lstStyle/>
          <a:p>
            <a:pPr algn="l">
              <a:spcBef>
                <a:spcPts val="0"/>
              </a:spcBef>
            </a:pPr>
            <a:r>
              <a:rPr lang="en-US" sz="2800" dirty="0">
                <a:latin typeface="Calibri" charset="0"/>
                <a:ea typeface="Calibri" charset="0"/>
                <a:cs typeface="Calibri" charset="0"/>
              </a:rPr>
              <a:t>Note: instances of A </a:t>
            </a:r>
            <a:r>
              <a:rPr lang="en-US" sz="2800">
                <a:latin typeface="Calibri" charset="0"/>
                <a:ea typeface="Calibri" charset="0"/>
                <a:cs typeface="Calibri" charset="0"/>
              </a:rPr>
              <a:t>are c1, c2, c3</a:t>
            </a:r>
            <a:endParaRPr lang="en-US" sz="2800" dirty="0">
              <a:latin typeface="Calibri" charset="0"/>
              <a:ea typeface="Calibri" charset="0"/>
              <a:cs typeface="Calibri" charset="0"/>
            </a:endParaRPr>
          </a:p>
        </p:txBody>
      </p:sp>
    </p:spTree>
    <p:extLst>
      <p:ext uri="{BB962C8B-B14F-4D97-AF65-F5344CB8AC3E}">
        <p14:creationId xmlns:p14="http://schemas.microsoft.com/office/powerpoint/2010/main" val="201254755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 2</a:t>
            </a:r>
          </a:p>
        </p:txBody>
      </p:sp>
      <p:sp>
        <p:nvSpPr>
          <p:cNvPr id="3" name="Content Placeholder 2"/>
          <p:cNvSpPr>
            <a:spLocks noGrp="1"/>
          </p:cNvSpPr>
          <p:nvPr>
            <p:ph idx="1"/>
          </p:nvPr>
        </p:nvSpPr>
        <p:spPr/>
        <p:txBody>
          <a:bodyPr/>
          <a:lstStyle/>
          <a:p>
            <a:r>
              <a:rPr lang="en-US" dirty="0"/>
              <a:t>Two databases might have </a:t>
            </a:r>
          </a:p>
          <a:p>
            <a:pPr marL="457200" indent="-457200">
              <a:buFont typeface="Arial" charset="0"/>
              <a:buChar char="•"/>
            </a:pPr>
            <a:r>
              <a:rPr lang="en-US" b="1" dirty="0"/>
              <a:t>Classes</a:t>
            </a:r>
            <a:r>
              <a:rPr lang="en-US" dirty="0"/>
              <a:t> with similar meaning (e.g. Course)</a:t>
            </a:r>
          </a:p>
          <a:p>
            <a:pPr marL="457200" indent="-457200">
              <a:buFont typeface="Arial" charset="0"/>
              <a:buChar char="•"/>
            </a:pPr>
            <a:r>
              <a:rPr lang="en-US" dirty="0"/>
              <a:t>Different </a:t>
            </a:r>
            <a:r>
              <a:rPr lang="en-US" b="1" dirty="0"/>
              <a:t>Instances</a:t>
            </a:r>
            <a:r>
              <a:rPr lang="en-US" dirty="0"/>
              <a:t> for those classes (e.g. different courses at different universities)</a:t>
            </a:r>
          </a:p>
          <a:p>
            <a:endParaRPr lang="en-US" dirty="0"/>
          </a:p>
          <a:p>
            <a:r>
              <a:rPr lang="en-US" b="1" dirty="0"/>
              <a:t>Intension</a:t>
            </a:r>
            <a:r>
              <a:rPr lang="en-US" dirty="0"/>
              <a:t> is similar, but </a:t>
            </a:r>
            <a:r>
              <a:rPr lang="en-US" b="1" dirty="0"/>
              <a:t>extension</a:t>
            </a:r>
            <a:r>
              <a:rPr lang="en-US" dirty="0"/>
              <a:t> is different</a:t>
            </a:r>
          </a:p>
          <a:p>
            <a:endParaRPr lang="en-US" dirty="0"/>
          </a:p>
        </p:txBody>
      </p:sp>
      <p:sp>
        <p:nvSpPr>
          <p:cNvPr id="4" name="Footer Placeholder 3"/>
          <p:cNvSpPr>
            <a:spLocks noGrp="1"/>
          </p:cNvSpPr>
          <p:nvPr>
            <p:ph type="ftr" sz="quarter" idx="10"/>
          </p:nvPr>
        </p:nvSpPr>
        <p:spPr/>
        <p:txBody>
          <a:bodyPr/>
          <a:lstStyle/>
          <a:p>
            <a:r>
              <a:rPr lang="fr-CH"/>
              <a:t>©2024, Karl Aberer, EPFL-IC, Laboratoire de systèmes d'informations répartis </a:t>
            </a:r>
            <a:endParaRPr lang="en-GB" dirty="0"/>
          </a:p>
        </p:txBody>
      </p:sp>
    </p:spTree>
    <p:extLst>
      <p:ext uri="{BB962C8B-B14F-4D97-AF65-F5344CB8AC3E}">
        <p14:creationId xmlns:p14="http://schemas.microsoft.com/office/powerpoint/2010/main" val="96443553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Complex Features of Classes</a:t>
            </a:r>
          </a:p>
        </p:txBody>
      </p:sp>
      <p:sp>
        <p:nvSpPr>
          <p:cNvPr id="3" name="Content Placeholder 2"/>
          <p:cNvSpPr>
            <a:spLocks noGrp="1"/>
          </p:cNvSpPr>
          <p:nvPr>
            <p:ph idx="1"/>
          </p:nvPr>
        </p:nvSpPr>
        <p:spPr/>
        <p:txBody>
          <a:bodyPr/>
          <a:lstStyle/>
          <a:p>
            <a:r>
              <a:rPr lang="en-US" dirty="0"/>
              <a:t>Considering the instances (direct children) of classes is only an example of a simple class feature</a:t>
            </a:r>
          </a:p>
          <a:p>
            <a:endParaRPr lang="en-US" dirty="0"/>
          </a:p>
          <a:p>
            <a:r>
              <a:rPr lang="en-US" dirty="0"/>
              <a:t>Many complex features can be exploited (and have been exploited in schema matching)</a:t>
            </a:r>
          </a:p>
          <a:p>
            <a:pPr lvl="1"/>
            <a:r>
              <a:rPr lang="en-US" dirty="0"/>
              <a:t>Names of attributes and relationships</a:t>
            </a:r>
          </a:p>
          <a:p>
            <a:pPr lvl="1"/>
            <a:r>
              <a:rPr lang="en-US" dirty="0"/>
              <a:t>Structural relationships (data types)</a:t>
            </a:r>
          </a:p>
          <a:p>
            <a:pPr lvl="1"/>
            <a:r>
              <a:rPr lang="en-US" dirty="0"/>
              <a:t>Distributional features (data values)</a:t>
            </a:r>
          </a:p>
          <a:p>
            <a:pPr lvl="1"/>
            <a:r>
              <a:rPr lang="en-US" dirty="0"/>
              <a:t>Content features (e.g., text)</a:t>
            </a:r>
          </a:p>
        </p:txBody>
      </p:sp>
      <p:sp>
        <p:nvSpPr>
          <p:cNvPr id="5" name="Footer Placeholder 4"/>
          <p:cNvSpPr>
            <a:spLocks noGrp="1"/>
          </p:cNvSpPr>
          <p:nvPr>
            <p:ph type="ftr" sz="quarter" idx="10"/>
          </p:nvPr>
        </p:nvSpPr>
        <p:spPr/>
        <p:txBody>
          <a:bodyPr/>
          <a:lstStyle/>
          <a:p>
            <a:r>
              <a:rPr lang="fr-CH"/>
              <a:t>©2024, Karl Aberer, EPFL-IC, Laboratoire de systèmes d'informations répartis </a:t>
            </a:r>
            <a:endParaRPr lang="en-GB" dirty="0"/>
          </a:p>
        </p:txBody>
      </p:sp>
    </p:spTree>
    <p:extLst>
      <p:ext uri="{BB962C8B-B14F-4D97-AF65-F5344CB8AC3E}">
        <p14:creationId xmlns:p14="http://schemas.microsoft.com/office/powerpoint/2010/main" val="112318515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Content Feature of Classes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We consider as content feature, the set of terms associated with </a:t>
                </a:r>
                <a:r>
                  <a:rPr lang="fr-CH" dirty="0"/>
                  <a:t>the </a:t>
                </a:r>
                <a:r>
                  <a:rPr lang="fr-CH" dirty="0" err="1"/>
                  <a:t>leaf</a:t>
                </a:r>
                <a:r>
                  <a:rPr lang="fr-CH" dirty="0"/>
                  <a:t> </a:t>
                </a:r>
                <a:r>
                  <a:rPr lang="fr-CH" dirty="0" err="1"/>
                  <a:t>nodes</a:t>
                </a:r>
                <a:r>
                  <a:rPr lang="fr-CH" dirty="0"/>
                  <a:t> </a:t>
                </a:r>
                <a:r>
                  <a:rPr lang="fr-CH" dirty="0" err="1"/>
                  <a:t>that</a:t>
                </a:r>
                <a:r>
                  <a:rPr lang="fr-CH" dirty="0"/>
                  <a:t> can </a:t>
                </a:r>
                <a:r>
                  <a:rPr lang="fr-CH" dirty="0" err="1"/>
                  <a:t>be</a:t>
                </a:r>
                <a:r>
                  <a:rPr lang="fr-CH" dirty="0"/>
                  <a:t> </a:t>
                </a:r>
                <a:r>
                  <a:rPr lang="fr-CH" dirty="0" err="1"/>
                  <a:t>reached</a:t>
                </a:r>
                <a:r>
                  <a:rPr lang="fr-CH" dirty="0"/>
                  <a:t> </a:t>
                </a:r>
                <a:r>
                  <a:rPr lang="fr-CH" dirty="0" err="1"/>
                  <a:t>from</a:t>
                </a:r>
                <a:r>
                  <a:rPr lang="fr-CH" dirty="0"/>
                  <a:t> a </a:t>
                </a:r>
                <a:r>
                  <a:rPr lang="fr-CH" dirty="0" err="1"/>
                  <a:t>path</a:t>
                </a:r>
                <a:r>
                  <a:rPr lang="fr-CH" dirty="0"/>
                  <a:t> </a:t>
                </a:r>
                <a:r>
                  <a:rPr lang="fr-CH" dirty="0" err="1"/>
                  <a:t>starting</a:t>
                </a:r>
                <a:r>
                  <a:rPr lang="fr-CH" dirty="0"/>
                  <a:t> at the instance</a:t>
                </a:r>
                <a:br>
                  <a:rPr lang="en-US" dirty="0"/>
                </a:br>
                <a:endParaRPr lang="en-US" dirty="0"/>
              </a:p>
              <a:p>
                <a14:m>
                  <m:oMath xmlns:m="http://schemas.openxmlformats.org/officeDocument/2006/math">
                    <m:sSub>
                      <m:sSubPr>
                        <m:ctrlPr>
                          <a:rPr lang="fr-CH" i="1">
                            <a:latin typeface="Cambria Math" panose="02040503050406030204" pitchFamily="18" charset="0"/>
                          </a:rPr>
                        </m:ctrlPr>
                      </m:sSubPr>
                      <m:e>
                        <m:r>
                          <a:rPr lang="fr-CH" i="1">
                            <a:latin typeface="Cambria Math" charset="0"/>
                          </a:rPr>
                          <m:t>𝑇</m:t>
                        </m:r>
                      </m:e>
                      <m:sub>
                        <m:r>
                          <a:rPr lang="fr-CH" i="1">
                            <a:latin typeface="Cambria Math" charset="0"/>
                          </a:rPr>
                          <m:t>𝑖</m:t>
                        </m:r>
                      </m:sub>
                    </m:sSub>
                    <m:r>
                      <a:rPr lang="fr-CH" i="1">
                        <a:latin typeface="Cambria Math" charset="0"/>
                      </a:rPr>
                      <m:t>=</m:t>
                    </m:r>
                    <m:d>
                      <m:dPr>
                        <m:begChr m:val="{"/>
                        <m:endChr m:val="}"/>
                        <m:ctrlPr>
                          <a:rPr lang="fr-CH" i="1">
                            <a:latin typeface="Cambria Math" panose="02040503050406030204" pitchFamily="18" charset="0"/>
                          </a:rPr>
                        </m:ctrlPr>
                      </m:dPr>
                      <m:e>
                        <m:sSub>
                          <m:sSubPr>
                            <m:ctrlPr>
                              <a:rPr lang="fr-CH" i="1">
                                <a:latin typeface="Cambria Math" panose="02040503050406030204" pitchFamily="18" charset="0"/>
                              </a:rPr>
                            </m:ctrlPr>
                          </m:sSubPr>
                          <m:e>
                            <m:r>
                              <a:rPr lang="fr-CH" i="1">
                                <a:latin typeface="Cambria Math" charset="0"/>
                              </a:rPr>
                              <m:t>𝑡</m:t>
                            </m:r>
                          </m:e>
                          <m:sub>
                            <m:r>
                              <a:rPr lang="fr-CH" i="1">
                                <a:latin typeface="Cambria Math" charset="0"/>
                              </a:rPr>
                              <m:t>1</m:t>
                            </m:r>
                          </m:sub>
                        </m:sSub>
                        <m:r>
                          <a:rPr lang="fr-CH" i="1">
                            <a:latin typeface="Cambria Math" charset="0"/>
                          </a:rPr>
                          <m:t>,</m:t>
                        </m:r>
                        <m:sSub>
                          <m:sSubPr>
                            <m:ctrlPr>
                              <a:rPr lang="fr-CH" i="1">
                                <a:latin typeface="Cambria Math" panose="02040503050406030204" pitchFamily="18" charset="0"/>
                              </a:rPr>
                            </m:ctrlPr>
                          </m:sSubPr>
                          <m:e>
                            <m:r>
                              <a:rPr lang="fr-CH" i="1">
                                <a:latin typeface="Cambria Math" charset="0"/>
                              </a:rPr>
                              <m:t>…,</m:t>
                            </m:r>
                            <m:r>
                              <a:rPr lang="fr-CH" i="1">
                                <a:latin typeface="Cambria Math" charset="0"/>
                              </a:rPr>
                              <m:t>𝑡</m:t>
                            </m:r>
                          </m:e>
                          <m:sub>
                            <m:r>
                              <a:rPr lang="fr-CH" i="1">
                                <a:latin typeface="Cambria Math" charset="0"/>
                              </a:rPr>
                              <m:t>𝑛</m:t>
                            </m:r>
                          </m:sub>
                        </m:sSub>
                      </m:e>
                    </m:d>
                  </m:oMath>
                </a14:m>
                <a:r>
                  <a:rPr lang="en-US" dirty="0"/>
                  <a:t> with repeated occurrences (bag of words)</a:t>
                </a:r>
              </a:p>
              <a:p>
                <a:pPr lvl="1"/>
                <a14:m>
                  <m:oMath xmlns:m="http://schemas.openxmlformats.org/officeDocument/2006/math">
                    <m:sSub>
                      <m:sSubPr>
                        <m:ctrlPr>
                          <a:rPr lang="fr-CH" i="1">
                            <a:latin typeface="Cambria Math" panose="02040503050406030204" pitchFamily="18" charset="0"/>
                          </a:rPr>
                        </m:ctrlPr>
                      </m:sSubPr>
                      <m:e>
                        <m:r>
                          <a:rPr lang="fr-CH" i="1">
                            <a:latin typeface="Cambria Math" charset="0"/>
                          </a:rPr>
                          <m:t>𝑇</m:t>
                        </m:r>
                      </m:e>
                      <m:sub>
                        <m:r>
                          <a:rPr lang="fr-CH" b="0" i="1" smtClean="0">
                            <a:latin typeface="Cambria Math" charset="0"/>
                          </a:rPr>
                          <m:t>𝐴</m:t>
                        </m:r>
                      </m:sub>
                    </m:sSub>
                    <m:r>
                      <a:rPr lang="fr-CH" i="1">
                        <a:latin typeface="Cambria Math" charset="0"/>
                      </a:rPr>
                      <m:t>=</m:t>
                    </m:r>
                    <m:d>
                      <m:dPr>
                        <m:begChr m:val="{"/>
                        <m:endChr m:val="}"/>
                        <m:ctrlPr>
                          <a:rPr lang="fr-CH" i="1">
                            <a:latin typeface="Cambria Math" panose="02040503050406030204" pitchFamily="18" charset="0"/>
                          </a:rPr>
                        </m:ctrlPr>
                      </m:dPr>
                      <m:e>
                        <m:r>
                          <a:rPr lang="fr-CH" i="1">
                            <a:latin typeface="Cambria Math" charset="0"/>
                          </a:rPr>
                          <m:t> </m:t>
                        </m:r>
                        <m:r>
                          <a:rPr lang="fr-CH" i="1">
                            <a:latin typeface="Cambria Math" charset="0"/>
                          </a:rPr>
                          <m:t>𝑎𝑏𝑒𝑟𝑒𝑟</m:t>
                        </m:r>
                        <m:r>
                          <a:rPr lang="fr-CH" b="0" i="1" smtClean="0">
                            <a:latin typeface="Cambria Math" panose="02040503050406030204" pitchFamily="18" charset="0"/>
                          </a:rPr>
                          <m:t>,</m:t>
                        </m:r>
                        <m:r>
                          <a:rPr lang="fr-CH" i="1">
                            <a:latin typeface="Cambria Math" charset="0"/>
                          </a:rPr>
                          <m:t>  </m:t>
                        </m:r>
                        <m:r>
                          <a:rPr lang="fr-CH" i="1">
                            <a:latin typeface="Cambria Math" charset="0"/>
                          </a:rPr>
                          <m:t>𝑖𝑛𝑓𝑜𝑟𝑚𝑎𝑡𝑖𝑜𝑛</m:t>
                        </m:r>
                        <m:r>
                          <a:rPr lang="fr-CH" i="1">
                            <a:latin typeface="Cambria Math" charset="0"/>
                          </a:rPr>
                          <m:t> </m:t>
                        </m:r>
                        <m:r>
                          <a:rPr lang="fr-CH" i="1">
                            <a:latin typeface="Cambria Math" charset="0"/>
                          </a:rPr>
                          <m:t>𝑠𝑦𝑠𝑡𝑒𝑚𝑠</m:t>
                        </m:r>
                        <m:r>
                          <a:rPr lang="fr-CH" b="0" i="1" smtClean="0">
                            <a:latin typeface="Cambria Math" charset="0"/>
                          </a:rPr>
                          <m:t>, </m:t>
                        </m:r>
                        <m:r>
                          <a:rPr lang="fr-CH" b="0" i="1" smtClean="0">
                            <a:latin typeface="Cambria Math" charset="0"/>
                          </a:rPr>
                          <m:t>𝑠𝑖𝑔𝑛𝑎𝑙</m:t>
                        </m:r>
                        <m:r>
                          <a:rPr lang="fr-CH" b="0" i="1" smtClean="0">
                            <a:latin typeface="Cambria Math" charset="0"/>
                          </a:rPr>
                          <m:t> </m:t>
                        </m:r>
                        <m:r>
                          <a:rPr lang="fr-CH" b="0" i="1" smtClean="0">
                            <a:latin typeface="Cambria Math" charset="0"/>
                          </a:rPr>
                          <m:t>𝑝𝑟𝑜𝑐𝑒𝑠𝑠𝑖𝑛𝑔</m:t>
                        </m:r>
                        <m:r>
                          <a:rPr lang="fr-CH" b="0" i="1" smtClean="0">
                            <a:latin typeface="Cambria Math" charset="0"/>
                          </a:rPr>
                          <m:t>, </m:t>
                        </m:r>
                        <m:r>
                          <a:rPr lang="fr-CH" b="0" i="1" smtClean="0">
                            <a:latin typeface="Cambria Math" charset="0"/>
                          </a:rPr>
                          <m:t>𝑣𝑒𝑡𝑡𝑒𝑟𝑙𝑖</m:t>
                        </m:r>
                        <m:r>
                          <a:rPr lang="fr-CH" b="0" i="1" smtClean="0">
                            <a:latin typeface="Cambria Math" charset="0"/>
                          </a:rPr>
                          <m:t>,… </m:t>
                        </m:r>
                      </m:e>
                    </m:d>
                  </m:oMath>
                </a14:m>
                <a:endParaRPr lang="fr-CH" i="1" dirty="0">
                  <a:latin typeface="Cambria Math" charset="0"/>
                </a:endParaRPr>
              </a:p>
              <a:p>
                <a:pPr lvl="1"/>
                <a14:m>
                  <m:oMath xmlns:m="http://schemas.openxmlformats.org/officeDocument/2006/math">
                    <m:sSub>
                      <m:sSubPr>
                        <m:ctrlPr>
                          <a:rPr lang="fr-CH" i="1">
                            <a:latin typeface="Cambria Math" panose="02040503050406030204" pitchFamily="18" charset="0"/>
                          </a:rPr>
                        </m:ctrlPr>
                      </m:sSubPr>
                      <m:e>
                        <m:r>
                          <a:rPr lang="fr-CH" i="1">
                            <a:latin typeface="Cambria Math" charset="0"/>
                          </a:rPr>
                          <m:t>𝑇</m:t>
                        </m:r>
                      </m:e>
                      <m:sub>
                        <m:r>
                          <a:rPr lang="fr-CH" i="1">
                            <a:latin typeface="Cambria Math" charset="0"/>
                          </a:rPr>
                          <m:t>𝑐</m:t>
                        </m:r>
                        <m:r>
                          <a:rPr lang="fr-CH" i="1">
                            <a:latin typeface="Cambria Math" charset="0"/>
                          </a:rPr>
                          <m:t>1</m:t>
                        </m:r>
                      </m:sub>
                    </m:sSub>
                    <m:r>
                      <a:rPr lang="fr-CH" i="1">
                        <a:latin typeface="Cambria Math" charset="0"/>
                      </a:rPr>
                      <m:t>=</m:t>
                    </m:r>
                    <m:d>
                      <m:dPr>
                        <m:begChr m:val="{"/>
                        <m:endChr m:val="}"/>
                        <m:ctrlPr>
                          <a:rPr lang="fr-CH" i="1">
                            <a:latin typeface="Cambria Math" panose="02040503050406030204" pitchFamily="18" charset="0"/>
                          </a:rPr>
                        </m:ctrlPr>
                      </m:dPr>
                      <m:e>
                        <m:r>
                          <a:rPr lang="fr-CH" i="1">
                            <a:latin typeface="Cambria Math" charset="0"/>
                          </a:rPr>
                          <m:t> </m:t>
                        </m:r>
                        <m:r>
                          <a:rPr lang="fr-CH" i="1">
                            <a:latin typeface="Cambria Math" charset="0"/>
                          </a:rPr>
                          <m:t>𝑎𝑏𝑒𝑟𝑒𝑟</m:t>
                        </m:r>
                        <m:r>
                          <a:rPr lang="fr-CH" i="1">
                            <a:latin typeface="Cambria Math" charset="0"/>
                          </a:rPr>
                          <m:t>,  </m:t>
                        </m:r>
                        <m:r>
                          <a:rPr lang="fr-CH" i="1">
                            <a:latin typeface="Cambria Math" charset="0"/>
                          </a:rPr>
                          <m:t>𝑖𝑛𝑓𝑜𝑟𝑚𝑎𝑡𝑖𝑜𝑛</m:t>
                        </m:r>
                        <m:r>
                          <a:rPr lang="fr-CH" i="1">
                            <a:latin typeface="Cambria Math" charset="0"/>
                          </a:rPr>
                          <m:t> </m:t>
                        </m:r>
                        <m:r>
                          <a:rPr lang="fr-CH" i="1">
                            <a:latin typeface="Cambria Math" charset="0"/>
                          </a:rPr>
                          <m:t>𝑠𝑦𝑠𝑡𝑒𝑚𝑠</m:t>
                        </m:r>
                        <m:r>
                          <a:rPr lang="fr-CH" i="1">
                            <a:latin typeface="Cambria Math" charset="0"/>
                          </a:rPr>
                          <m:t> </m:t>
                        </m:r>
                      </m:e>
                    </m:d>
                  </m:oMath>
                </a14:m>
                <a:endParaRPr lang="fr-CH" dirty="0"/>
              </a:p>
              <a:p>
                <a:pPr lvl="1"/>
                <a14:m>
                  <m:oMath xmlns:m="http://schemas.openxmlformats.org/officeDocument/2006/math">
                    <m:sSub>
                      <m:sSubPr>
                        <m:ctrlPr>
                          <a:rPr lang="fr-CH" i="1" smtClean="0">
                            <a:latin typeface="Cambria Math" panose="02040503050406030204" pitchFamily="18" charset="0"/>
                          </a:rPr>
                        </m:ctrlPr>
                      </m:sSubPr>
                      <m:e>
                        <m:r>
                          <a:rPr lang="fr-CH" i="1">
                            <a:latin typeface="Cambria Math" charset="0"/>
                          </a:rPr>
                          <m:t>𝑇</m:t>
                        </m:r>
                      </m:e>
                      <m:sub>
                        <m:r>
                          <a:rPr lang="fr-CH" b="0" i="1" smtClean="0">
                            <a:latin typeface="Cambria Math" panose="02040503050406030204" pitchFamily="18" charset="0"/>
                          </a:rPr>
                          <m:t>𝑎𝑏𝑒𝑟𝑒𝑟</m:t>
                        </m:r>
                      </m:sub>
                    </m:sSub>
                    <m:r>
                      <a:rPr lang="fr-CH" i="1">
                        <a:latin typeface="Cambria Math" charset="0"/>
                      </a:rPr>
                      <m:t>=</m:t>
                    </m:r>
                    <m:d>
                      <m:dPr>
                        <m:begChr m:val="{"/>
                        <m:endChr m:val="}"/>
                        <m:ctrlPr>
                          <a:rPr lang="fr-CH" i="1">
                            <a:latin typeface="Cambria Math" panose="02040503050406030204" pitchFamily="18" charset="0"/>
                          </a:rPr>
                        </m:ctrlPr>
                      </m:dPr>
                      <m:e>
                        <m:r>
                          <a:rPr lang="fr-CH" i="1">
                            <a:latin typeface="Cambria Math" charset="0"/>
                          </a:rPr>
                          <m:t> </m:t>
                        </m:r>
                        <m:r>
                          <a:rPr lang="fr-CH" i="1">
                            <a:latin typeface="Cambria Math" charset="0"/>
                          </a:rPr>
                          <m:t>𝑎𝑏𝑒𝑟𝑒𝑟</m:t>
                        </m:r>
                      </m:e>
                    </m:d>
                  </m:oMath>
                </a14:m>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412" t="-1307" r="-1529"/>
                </a:stretch>
              </a:blipFill>
            </p:spPr>
            <p:txBody>
              <a:bodyPr/>
              <a:lstStyle/>
              <a:p>
                <a:r>
                  <a:rPr lang="en-CH">
                    <a:noFill/>
                  </a:rPr>
                  <a:t> </a:t>
                </a:r>
              </a:p>
            </p:txBody>
          </p:sp>
        </mc:Fallback>
      </mc:AlternateContent>
      <p:sp>
        <p:nvSpPr>
          <p:cNvPr id="4" name="Footer Placeholder 3"/>
          <p:cNvSpPr>
            <a:spLocks noGrp="1"/>
          </p:cNvSpPr>
          <p:nvPr>
            <p:ph type="ftr" sz="quarter" idx="10"/>
          </p:nvPr>
        </p:nvSpPr>
        <p:spPr/>
        <p:txBody>
          <a:bodyPr/>
          <a:lstStyle/>
          <a:p>
            <a:r>
              <a:rPr lang="fr-CH"/>
              <a:t>©2024, Karl Aberer, EPFL-IC, Laboratoire de systèmes d'informations répartis </a:t>
            </a:r>
            <a:endParaRPr lang="en-GB" dirty="0"/>
          </a:p>
        </p:txBody>
      </p:sp>
      <p:pic>
        <p:nvPicPr>
          <p:cNvPr id="6" name="Picture 5"/>
          <p:cNvPicPr>
            <a:picLocks noChangeAspect="1"/>
          </p:cNvPicPr>
          <p:nvPr/>
        </p:nvPicPr>
        <p:blipFill>
          <a:blip r:embed="rId4"/>
          <a:stretch>
            <a:fillRect/>
          </a:stretch>
        </p:blipFill>
        <p:spPr>
          <a:xfrm>
            <a:off x="6269312" y="4968924"/>
            <a:ext cx="5616624" cy="2257845"/>
          </a:xfrm>
          <a:prstGeom prst="rect">
            <a:avLst/>
          </a:prstGeom>
        </p:spPr>
      </p:pic>
    </p:spTree>
    <p:extLst>
      <p:ext uri="{BB962C8B-B14F-4D97-AF65-F5344CB8AC3E}">
        <p14:creationId xmlns:p14="http://schemas.microsoft.com/office/powerpoint/2010/main" val="146523188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Finding Corresponding Classes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pPr/>
                <a:r>
                  <a:rPr lang="en-US" dirty="0"/>
                  <a:t>If </a:t>
                </a:r>
                <a14:m>
                  <m:oMath xmlns:m="http://schemas.openxmlformats.org/officeDocument/2006/math">
                    <m:r>
                      <a:rPr lang="en-US" i="1" dirty="0" smtClean="0">
                        <a:latin typeface="Cambria Math" panose="02040503050406030204" pitchFamily="18" charset="0"/>
                      </a:rPr>
                      <m:t>𝑈</m:t>
                    </m:r>
                    <m:r>
                      <a:rPr lang="en-US" i="1" dirty="0" smtClean="0">
                        <a:latin typeface="Cambria Math" panose="02040503050406030204" pitchFamily="18" charset="0"/>
                      </a:rPr>
                      <m:t>1</m:t>
                    </m:r>
                  </m:oMath>
                </a14:m>
                <a:r>
                  <a:rPr lang="en-US" dirty="0"/>
                  <a:t> and </a:t>
                </a:r>
                <a14:m>
                  <m:oMath xmlns:m="http://schemas.openxmlformats.org/officeDocument/2006/math">
                    <m:r>
                      <a:rPr lang="en-US" i="1" dirty="0" smtClean="0">
                        <a:latin typeface="Cambria Math" panose="02040503050406030204" pitchFamily="18" charset="0"/>
                      </a:rPr>
                      <m:t>𝑈</m:t>
                    </m:r>
                    <m:r>
                      <a:rPr lang="en-US" i="1" dirty="0" smtClean="0">
                        <a:latin typeface="Cambria Math" panose="02040503050406030204" pitchFamily="18" charset="0"/>
                      </a:rPr>
                      <m:t>2</m:t>
                    </m:r>
                  </m:oMath>
                </a14:m>
                <a:r>
                  <a:rPr lang="en-US" dirty="0"/>
                  <a:t> are the universes of DB1 and DB2 we may assume </a:t>
                </a:r>
                <a:br>
                  <a:rPr lang="fr-CH" i="1" dirty="0">
                    <a:latin typeface="Cambria Math" charset="0"/>
                  </a:rPr>
                </a:br>
                <a14:m>
                  <m:oMathPara xmlns:m="http://schemas.openxmlformats.org/officeDocument/2006/math">
                    <m:oMathParaPr>
                      <m:jc m:val="centerGroup"/>
                    </m:oMathParaPr>
                    <m:oMath xmlns:m="http://schemas.openxmlformats.org/officeDocument/2006/math">
                      <m:r>
                        <a:rPr lang="fr-CH" b="0" i="1" smtClean="0">
                          <a:latin typeface="Cambria Math" charset="0"/>
                        </a:rPr>
                        <m:t>𝑈</m:t>
                      </m:r>
                      <m:r>
                        <a:rPr lang="fr-CH" b="0" i="1" smtClean="0">
                          <a:latin typeface="Cambria Math" charset="0"/>
                        </a:rPr>
                        <m:t>1∩</m:t>
                      </m:r>
                      <m:r>
                        <a:rPr lang="fr-CH" b="0" i="1" smtClean="0">
                          <a:latin typeface="Cambria Math" charset="0"/>
                          <a:ea typeface="Cambria Math" charset="0"/>
                          <a:cs typeface="Cambria Math" charset="0"/>
                        </a:rPr>
                        <m:t>𝑈</m:t>
                      </m:r>
                      <m:r>
                        <a:rPr lang="fr-CH" b="0" i="1" smtClean="0">
                          <a:latin typeface="Cambria Math" charset="0"/>
                          <a:ea typeface="Cambria Math" charset="0"/>
                          <a:cs typeface="Cambria Math" charset="0"/>
                        </a:rPr>
                        <m:t>2=∅</m:t>
                      </m:r>
                    </m:oMath>
                  </m:oMathPara>
                </a14:m>
                <a:endParaRPr lang="en-US" dirty="0"/>
              </a:p>
              <a:p>
                <a:endParaRPr lang="en-US" dirty="0"/>
              </a:p>
              <a:p>
                <a:r>
                  <a:rPr lang="en-US" dirty="0"/>
                  <a:t>Thus, no way to compute </a:t>
                </a:r>
                <a:r>
                  <a:rPr lang="en-US" i="1" dirty="0">
                    <a:latin typeface="Times New Roman" charset="0"/>
                    <a:ea typeface="Times New Roman" charset="0"/>
                    <a:cs typeface="Times New Roman" charset="0"/>
                  </a:rPr>
                  <a:t>P(A,B)</a:t>
                </a:r>
                <a:r>
                  <a:rPr lang="en-US" dirty="0"/>
                  <a:t> directly!</a:t>
                </a:r>
              </a:p>
              <a:p>
                <a:endParaRPr lang="en-US" dirty="0"/>
              </a:p>
              <a:p>
                <a:r>
                  <a:rPr lang="en-US" dirty="0"/>
                  <a:t>Given </a:t>
                </a:r>
                <a14:m>
                  <m:oMath xmlns:m="http://schemas.openxmlformats.org/officeDocument/2006/math">
                    <m:r>
                      <a:rPr lang="fr-CH" b="0" i="1" smtClean="0">
                        <a:latin typeface="Cambria Math" charset="0"/>
                      </a:rPr>
                      <m:t>𝑖</m:t>
                    </m:r>
                    <m:r>
                      <a:rPr lang="fr-CH" b="0" i="1" smtClean="0">
                        <a:latin typeface="Cambria Math" charset="0"/>
                        <a:ea typeface="Cambria Math" charset="0"/>
                        <a:cs typeface="Cambria Math" charset="0"/>
                      </a:rPr>
                      <m:t>∈</m:t>
                    </m:r>
                    <m:r>
                      <a:rPr lang="fr-CH" b="0" i="1" smtClean="0">
                        <a:latin typeface="Cambria Math" charset="0"/>
                        <a:ea typeface="Cambria Math" charset="0"/>
                        <a:cs typeface="Cambria Math" charset="0"/>
                      </a:rPr>
                      <m:t>𝐴</m:t>
                    </m:r>
                  </m:oMath>
                </a14:m>
                <a:r>
                  <a:rPr lang="en-US" dirty="0"/>
                  <a:t>, the question is whether it would be likely that considering its features also </a:t>
                </a:r>
                <a14:m>
                  <m:oMath xmlns:m="http://schemas.openxmlformats.org/officeDocument/2006/math">
                    <m:r>
                      <a:rPr lang="fr-CH" b="0" i="1" smtClean="0">
                        <a:latin typeface="Cambria Math" charset="0"/>
                      </a:rPr>
                      <m:t>𝑖</m:t>
                    </m:r>
                    <m:r>
                      <a:rPr lang="fr-CH" b="0" i="1" smtClean="0">
                        <a:latin typeface="Cambria Math" charset="0"/>
                        <a:ea typeface="Cambria Math" charset="0"/>
                        <a:cs typeface="Cambria Math" charset="0"/>
                      </a:rPr>
                      <m:t>∈</m:t>
                    </m:r>
                    <m:r>
                      <a:rPr lang="fr-CH" b="0" i="1" smtClean="0">
                        <a:latin typeface="Cambria Math" charset="0"/>
                        <a:ea typeface="Cambria Math" charset="0"/>
                        <a:cs typeface="Cambria Math" charset="0"/>
                      </a:rPr>
                      <m:t>𝐵</m:t>
                    </m:r>
                  </m:oMath>
                </a14:m>
                <a:r>
                  <a:rPr lang="en-US" dirty="0"/>
                  <a:t>,  </a:t>
                </a:r>
                <a:r>
                  <a:rPr lang="fr-CH" b="0" dirty="0" err="1">
                    <a:ea typeface="Cambria Math" charset="0"/>
                    <a:cs typeface="Cambria Math" charset="0"/>
                  </a:rPr>
                  <a:t>even</a:t>
                </a:r>
                <a:r>
                  <a:rPr lang="fr-CH" b="0" dirty="0">
                    <a:ea typeface="Cambria Math" charset="0"/>
                    <a:cs typeface="Cambria Math" charset="0"/>
                  </a:rPr>
                  <a:t> if </a:t>
                </a:r>
                <a14:m>
                  <m:oMath xmlns:m="http://schemas.openxmlformats.org/officeDocument/2006/math">
                    <m:r>
                      <a:rPr lang="fr-CH" b="0" i="1" smtClean="0">
                        <a:latin typeface="Cambria Math" charset="0"/>
                      </a:rPr>
                      <m:t>𝑖</m:t>
                    </m:r>
                  </m:oMath>
                </a14:m>
                <a:r>
                  <a:rPr lang="en-US" dirty="0"/>
                  <a:t> is not part of </a:t>
                </a:r>
                <a14:m>
                  <m:oMath xmlns:m="http://schemas.openxmlformats.org/officeDocument/2006/math">
                    <m:r>
                      <a:rPr lang="en-US" i="1" dirty="0" smtClean="0">
                        <a:latin typeface="Cambria Math" panose="02040503050406030204" pitchFamily="18" charset="0"/>
                      </a:rPr>
                      <m:t>𝑈</m:t>
                    </m:r>
                    <m:r>
                      <a:rPr lang="en-US" i="1" dirty="0" smtClean="0">
                        <a:latin typeface="Cambria Math" panose="02040503050406030204" pitchFamily="18" charset="0"/>
                      </a:rPr>
                      <m:t>2</m:t>
                    </m:r>
                  </m:oMath>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412" t="-1307"/>
                </a:stretch>
              </a:blipFill>
            </p:spPr>
            <p:txBody>
              <a:bodyPr/>
              <a:lstStyle/>
              <a:p>
                <a:r>
                  <a:rPr lang="en-CH">
                    <a:noFill/>
                  </a:rPr>
                  <a:t> </a:t>
                </a:r>
              </a:p>
            </p:txBody>
          </p:sp>
        </mc:Fallback>
      </mc:AlternateContent>
      <p:sp>
        <p:nvSpPr>
          <p:cNvPr id="4" name="Footer Placeholder 3"/>
          <p:cNvSpPr>
            <a:spLocks noGrp="1"/>
          </p:cNvSpPr>
          <p:nvPr>
            <p:ph type="ftr" sz="quarter" idx="10"/>
          </p:nvPr>
        </p:nvSpPr>
        <p:spPr/>
        <p:txBody>
          <a:bodyPr/>
          <a:lstStyle/>
          <a:p>
            <a:r>
              <a:rPr lang="fr-CH"/>
              <a:t>©2024, Karl Aberer, EPFL-IC, Laboratoire de systèmes d'informations répartis </a:t>
            </a:r>
            <a:endParaRPr lang="en-GB" dirty="0"/>
          </a:p>
        </p:txBody>
      </p:sp>
    </p:spTree>
    <p:extLst>
      <p:ext uri="{BB962C8B-B14F-4D97-AF65-F5344CB8AC3E}">
        <p14:creationId xmlns:p14="http://schemas.microsoft.com/office/powerpoint/2010/main" val="201926621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Probabilistic Approach</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97987" y="1296516"/>
                <a:ext cx="10864576" cy="6185019"/>
              </a:xfrm>
            </p:spPr>
            <p:txBody>
              <a:bodyPr>
                <a:normAutofit/>
              </a:bodyPr>
              <a:lstStyle/>
              <a:p>
                <a:endParaRPr lang="en-US" dirty="0"/>
              </a:p>
              <a:p>
                <a:r>
                  <a:rPr lang="en-US" dirty="0"/>
                  <a:t>We want to construct a function the gives the probability for a given instance </a:t>
                </a:r>
                <a14:m>
                  <m:oMath xmlns:m="http://schemas.openxmlformats.org/officeDocument/2006/math">
                    <m:r>
                      <a:rPr lang="en-US" i="1" dirty="0" smtClean="0">
                        <a:latin typeface="Cambria Math" charset="0"/>
                      </a:rPr>
                      <m:t>𝑖</m:t>
                    </m:r>
                  </m:oMath>
                </a14:m>
                <a:r>
                  <a:rPr lang="en-US" dirty="0"/>
                  <a:t> with feature </a:t>
                </a:r>
                <a14:m>
                  <m:oMath xmlns:m="http://schemas.openxmlformats.org/officeDocument/2006/math">
                    <m:sSub>
                      <m:sSubPr>
                        <m:ctrlPr>
                          <a:rPr lang="fr-CH" b="0" i="1" smtClean="0">
                            <a:latin typeface="Cambria Math" panose="02040503050406030204" pitchFamily="18" charset="0"/>
                          </a:rPr>
                        </m:ctrlPr>
                      </m:sSubPr>
                      <m:e>
                        <m:r>
                          <a:rPr lang="fr-CH" b="0" i="1" smtClean="0">
                            <a:latin typeface="Cambria Math" charset="0"/>
                          </a:rPr>
                          <m:t>𝑇</m:t>
                        </m:r>
                      </m:e>
                      <m:sub>
                        <m:r>
                          <a:rPr lang="fr-CH" b="0" i="1" smtClean="0">
                            <a:latin typeface="Cambria Math" charset="0"/>
                          </a:rPr>
                          <m:t>𝑖</m:t>
                        </m:r>
                      </m:sub>
                    </m:sSub>
                  </m:oMath>
                </a14:m>
                <a:r>
                  <a:rPr lang="en-US" dirty="0"/>
                  <a:t> to belong to a class </a:t>
                </a:r>
                <a14:m>
                  <m:oMath xmlns:m="http://schemas.openxmlformats.org/officeDocument/2006/math">
                    <m:r>
                      <a:rPr lang="fr-CH" b="0" i="1" smtClean="0">
                        <a:latin typeface="Cambria Math" charset="0"/>
                      </a:rPr>
                      <m:t>𝐴</m:t>
                    </m:r>
                  </m:oMath>
                </a14:m>
                <a:endParaRPr lang="en-US" dirty="0"/>
              </a:p>
              <a:p>
                <a:pPr algn="ctr"/>
                <a:endParaRPr lang="fr-CH" b="0" i="1" dirty="0">
                  <a:latin typeface="Cambria Math" charset="0"/>
                </a:endParaRPr>
              </a:p>
              <a:p>
                <a:pPr algn="ctr"/>
                <a14:m>
                  <m:oMath xmlns:m="http://schemas.openxmlformats.org/officeDocument/2006/math">
                    <m:r>
                      <a:rPr lang="fr-CH" b="0" i="1" smtClean="0">
                        <a:latin typeface="Cambria Math" charset="0"/>
                      </a:rPr>
                      <m:t>𝑃</m:t>
                    </m:r>
                    <m:d>
                      <m:dPr>
                        <m:ctrlPr>
                          <a:rPr lang="fr-CH" b="0" i="1" smtClean="0">
                            <a:latin typeface="Cambria Math" panose="02040503050406030204" pitchFamily="18" charset="0"/>
                          </a:rPr>
                        </m:ctrlPr>
                      </m:dPr>
                      <m:e>
                        <m:r>
                          <a:rPr lang="fr-CH" b="0" i="1" smtClean="0">
                            <a:latin typeface="Cambria Math" charset="0"/>
                          </a:rPr>
                          <m:t>𝐴</m:t>
                        </m:r>
                      </m:e>
                      <m:e>
                        <m:sSub>
                          <m:sSubPr>
                            <m:ctrlPr>
                              <a:rPr lang="fr-CH" b="0" i="1" smtClean="0">
                                <a:latin typeface="Cambria Math" panose="02040503050406030204" pitchFamily="18" charset="0"/>
                              </a:rPr>
                            </m:ctrlPr>
                          </m:sSubPr>
                          <m:e>
                            <m:r>
                              <a:rPr lang="fr-CH" b="0" i="1" smtClean="0">
                                <a:latin typeface="Cambria Math" charset="0"/>
                              </a:rPr>
                              <m:t>𝑇</m:t>
                            </m:r>
                          </m:e>
                          <m:sub>
                            <m:r>
                              <a:rPr lang="fr-CH" b="0" i="1" smtClean="0">
                                <a:latin typeface="Cambria Math" charset="0"/>
                              </a:rPr>
                              <m:t>𝑖</m:t>
                            </m:r>
                          </m:sub>
                        </m:sSub>
                      </m:e>
                    </m:d>
                    <m:r>
                      <a:rPr lang="fr-CH" b="0" i="0" smtClean="0">
                        <a:latin typeface="Cambria Math" charset="0"/>
                      </a:rPr>
                      <m:t>=</m:t>
                    </m:r>
                    <m:r>
                      <a:rPr lang="fr-CH" b="0" i="1" smtClean="0">
                        <a:latin typeface="Cambria Math" charset="0"/>
                      </a:rPr>
                      <m:t>𝑃</m:t>
                    </m:r>
                    <m:d>
                      <m:dPr>
                        <m:ctrlPr>
                          <a:rPr lang="fr-CH" b="0" i="1" smtClean="0">
                            <a:latin typeface="Cambria Math" panose="02040503050406030204" pitchFamily="18" charset="0"/>
                          </a:rPr>
                        </m:ctrlPr>
                      </m:dPr>
                      <m:e>
                        <m:sSub>
                          <m:sSubPr>
                            <m:ctrlPr>
                              <a:rPr lang="fr-CH" b="0" i="1" smtClean="0">
                                <a:latin typeface="Cambria Math" panose="02040503050406030204" pitchFamily="18" charset="0"/>
                              </a:rPr>
                            </m:ctrlPr>
                          </m:sSubPr>
                          <m:e>
                            <m:r>
                              <a:rPr lang="fr-CH" b="0" i="1" smtClean="0">
                                <a:latin typeface="Cambria Math" charset="0"/>
                              </a:rPr>
                              <m:t>𝑇</m:t>
                            </m:r>
                          </m:e>
                          <m:sub>
                            <m:r>
                              <a:rPr lang="fr-CH" b="0" i="1" smtClean="0">
                                <a:latin typeface="Cambria Math" charset="0"/>
                              </a:rPr>
                              <m:t>𝑖</m:t>
                            </m:r>
                          </m:sub>
                        </m:sSub>
                      </m:e>
                      <m:e>
                        <m:r>
                          <a:rPr lang="fr-CH" b="0" i="1" smtClean="0">
                            <a:latin typeface="Cambria Math" charset="0"/>
                          </a:rPr>
                          <m:t>𝐴</m:t>
                        </m:r>
                      </m:e>
                    </m:d>
                    <m:r>
                      <a:rPr lang="fr-CH" b="0" i="1" smtClean="0">
                        <a:latin typeface="Cambria Math" charset="0"/>
                      </a:rPr>
                      <m:t>𝑃</m:t>
                    </m:r>
                    <m:d>
                      <m:dPr>
                        <m:ctrlPr>
                          <a:rPr lang="fr-CH" b="0" i="1" smtClean="0">
                            <a:latin typeface="Cambria Math" panose="02040503050406030204" pitchFamily="18" charset="0"/>
                          </a:rPr>
                        </m:ctrlPr>
                      </m:dPr>
                      <m:e>
                        <m:r>
                          <a:rPr lang="fr-CH" b="0" i="1" smtClean="0">
                            <a:latin typeface="Cambria Math" charset="0"/>
                          </a:rPr>
                          <m:t>𝐴</m:t>
                        </m:r>
                      </m:e>
                    </m:d>
                    <m:r>
                      <a:rPr lang="fr-CH" b="0" i="1" smtClean="0">
                        <a:latin typeface="Cambria Math" charset="0"/>
                      </a:rPr>
                      <m:t>𝑃</m:t>
                    </m:r>
                    <m:r>
                      <a:rPr lang="fr-CH" b="0" i="1" smtClean="0">
                        <a:latin typeface="Cambria Math" charset="0"/>
                      </a:rPr>
                      <m:t>(</m:t>
                    </m:r>
                    <m:r>
                      <a:rPr lang="fr-CH" b="0" i="1" smtClean="0">
                        <a:latin typeface="Cambria Math" charset="0"/>
                      </a:rPr>
                      <m:t>𝑑</m:t>
                    </m:r>
                    <m:r>
                      <a:rPr lang="fr-CH" b="0" i="1" smtClean="0">
                        <a:latin typeface="Cambria Math" charset="0"/>
                      </a:rPr>
                      <m:t>)∝</m:t>
                    </m:r>
                    <m:r>
                      <a:rPr lang="fr-CH" b="0" i="1" smtClean="0">
                        <a:latin typeface="Cambria Math" charset="0"/>
                      </a:rPr>
                      <m:t>𝑃</m:t>
                    </m:r>
                    <m:d>
                      <m:dPr>
                        <m:ctrlPr>
                          <a:rPr lang="fr-CH" b="0" i="1" smtClean="0">
                            <a:latin typeface="Cambria Math" panose="02040503050406030204" pitchFamily="18" charset="0"/>
                          </a:rPr>
                        </m:ctrlPr>
                      </m:dPr>
                      <m:e>
                        <m:sSub>
                          <m:sSubPr>
                            <m:ctrlPr>
                              <a:rPr lang="fr-CH" b="0" i="1" smtClean="0">
                                <a:latin typeface="Cambria Math" panose="02040503050406030204" pitchFamily="18" charset="0"/>
                              </a:rPr>
                            </m:ctrlPr>
                          </m:sSubPr>
                          <m:e>
                            <m:r>
                              <a:rPr lang="fr-CH" b="0" i="1" smtClean="0">
                                <a:latin typeface="Cambria Math" charset="0"/>
                              </a:rPr>
                              <m:t>𝑇</m:t>
                            </m:r>
                          </m:e>
                          <m:sub>
                            <m:r>
                              <a:rPr lang="fr-CH" b="0" i="1" smtClean="0">
                                <a:latin typeface="Cambria Math" charset="0"/>
                              </a:rPr>
                              <m:t>𝑖</m:t>
                            </m:r>
                          </m:sub>
                        </m:sSub>
                      </m:e>
                      <m:e>
                        <m:r>
                          <a:rPr lang="fr-CH" b="0" i="1" smtClean="0">
                            <a:latin typeface="Cambria Math" charset="0"/>
                          </a:rPr>
                          <m:t>𝐴</m:t>
                        </m:r>
                      </m:e>
                    </m:d>
                    <m:r>
                      <a:rPr lang="fr-CH" b="0" i="1" smtClean="0">
                        <a:latin typeface="Cambria Math" charset="0"/>
                      </a:rPr>
                      <m:t>𝑃</m:t>
                    </m:r>
                    <m:d>
                      <m:dPr>
                        <m:ctrlPr>
                          <a:rPr lang="fr-CH" b="0" i="1" smtClean="0">
                            <a:latin typeface="Cambria Math" panose="02040503050406030204" pitchFamily="18" charset="0"/>
                          </a:rPr>
                        </m:ctrlPr>
                      </m:dPr>
                      <m:e>
                        <m:r>
                          <a:rPr lang="fr-CH" b="0" i="1" smtClean="0">
                            <a:latin typeface="Cambria Math" charset="0"/>
                          </a:rPr>
                          <m:t>𝐴</m:t>
                        </m:r>
                      </m:e>
                    </m:d>
                  </m:oMath>
                </a14:m>
                <a:r>
                  <a:rPr lang="en-US" i="1" dirty="0"/>
                  <a:t> </a:t>
                </a:r>
                <a:r>
                  <a:rPr lang="en-US" dirty="0"/>
                  <a:t>(Bayes law)</a:t>
                </a:r>
              </a:p>
              <a:p>
                <a:pPr algn="ctr"/>
                <a:endParaRPr lang="en-US" dirty="0"/>
              </a:p>
              <a:p>
                <a14:m>
                  <m:oMath xmlns:m="http://schemas.openxmlformats.org/officeDocument/2006/math">
                    <m:r>
                      <a:rPr lang="fr-CH" i="1">
                        <a:latin typeface="Cambria Math" charset="0"/>
                      </a:rPr>
                      <m:t>𝑃</m:t>
                    </m:r>
                    <m:d>
                      <m:dPr>
                        <m:ctrlPr>
                          <a:rPr lang="fr-CH" i="1">
                            <a:latin typeface="Cambria Math" panose="02040503050406030204" pitchFamily="18" charset="0"/>
                          </a:rPr>
                        </m:ctrlPr>
                      </m:dPr>
                      <m:e>
                        <m:r>
                          <a:rPr lang="fr-CH" i="1">
                            <a:latin typeface="Cambria Math" charset="0"/>
                          </a:rPr>
                          <m:t>𝐴</m:t>
                        </m:r>
                      </m:e>
                      <m:e>
                        <m:sSub>
                          <m:sSubPr>
                            <m:ctrlPr>
                              <a:rPr lang="fr-CH" i="1">
                                <a:latin typeface="Cambria Math" panose="02040503050406030204" pitchFamily="18" charset="0"/>
                              </a:rPr>
                            </m:ctrlPr>
                          </m:sSubPr>
                          <m:e>
                            <m:r>
                              <a:rPr lang="fr-CH" i="1">
                                <a:latin typeface="Cambria Math" charset="0"/>
                              </a:rPr>
                              <m:t>𝑇</m:t>
                            </m:r>
                          </m:e>
                          <m:sub>
                            <m:r>
                              <a:rPr lang="fr-CH" i="1">
                                <a:latin typeface="Cambria Math" charset="0"/>
                              </a:rPr>
                              <m:t>𝑖</m:t>
                            </m:r>
                          </m:sub>
                        </m:sSub>
                      </m:e>
                    </m:d>
                  </m:oMath>
                </a14:m>
                <a:r>
                  <a:rPr lang="en-US" dirty="0"/>
                  <a:t> is a Naïve Bayes classifier to determine whether </a:t>
                </a:r>
                <a14:m>
                  <m:oMath xmlns:m="http://schemas.openxmlformats.org/officeDocument/2006/math">
                    <m:r>
                      <a:rPr lang="en-US" i="1" dirty="0" smtClean="0">
                        <a:latin typeface="Cambria Math" panose="02040503050406030204" pitchFamily="18" charset="0"/>
                      </a:rPr>
                      <m:t>𝑖</m:t>
                    </m:r>
                    <m:r>
                      <a:rPr lang="en-US" i="1" dirty="0">
                        <a:latin typeface="Cambria Math" panose="02040503050406030204" pitchFamily="18" charset="0"/>
                      </a:rPr>
                      <m:t> </m:t>
                    </m:r>
                  </m:oMath>
                </a14:m>
                <a:r>
                  <a:rPr lang="en-US" dirty="0"/>
                  <a:t>belongs to </a:t>
                </a:r>
                <a14:m>
                  <m:oMath xmlns:m="http://schemas.openxmlformats.org/officeDocument/2006/math">
                    <m:r>
                      <a:rPr lang="en-US" i="1" dirty="0" smtClean="0">
                        <a:latin typeface="Cambria Math" panose="02040503050406030204" pitchFamily="18" charset="0"/>
                      </a:rPr>
                      <m:t>𝐴</m:t>
                    </m:r>
                  </m:oMath>
                </a14:m>
                <a:br>
                  <a:rPr lang="en-US" dirty="0"/>
                </a:br>
                <a:endParaRPr lang="en-US" dirty="0"/>
              </a:p>
              <a:p>
                <a:r>
                  <a:rPr lang="en-US" dirty="0"/>
                  <a:t>Objective: determine </a:t>
                </a:r>
                <a14:m>
                  <m:oMath xmlns:m="http://schemas.openxmlformats.org/officeDocument/2006/math">
                    <m:r>
                      <a:rPr lang="fr-CH" i="1">
                        <a:latin typeface="Cambria Math" charset="0"/>
                      </a:rPr>
                      <m:t>𝑃</m:t>
                    </m:r>
                    <m:d>
                      <m:dPr>
                        <m:ctrlPr>
                          <a:rPr lang="fr-CH" i="1">
                            <a:latin typeface="Cambria Math" panose="02040503050406030204" pitchFamily="18" charset="0"/>
                          </a:rPr>
                        </m:ctrlPr>
                      </m:dPr>
                      <m:e>
                        <m:sSub>
                          <m:sSubPr>
                            <m:ctrlPr>
                              <a:rPr lang="fr-CH" i="1">
                                <a:latin typeface="Cambria Math" panose="02040503050406030204" pitchFamily="18" charset="0"/>
                              </a:rPr>
                            </m:ctrlPr>
                          </m:sSubPr>
                          <m:e>
                            <m:r>
                              <a:rPr lang="fr-CH" i="1">
                                <a:latin typeface="Cambria Math" charset="0"/>
                              </a:rPr>
                              <m:t>𝑇</m:t>
                            </m:r>
                          </m:e>
                          <m:sub>
                            <m:r>
                              <a:rPr lang="fr-CH" i="1">
                                <a:latin typeface="Cambria Math" charset="0"/>
                              </a:rPr>
                              <m:t>𝑖</m:t>
                            </m:r>
                          </m:sub>
                        </m:sSub>
                      </m:e>
                      <m:e>
                        <m:r>
                          <a:rPr lang="fr-CH" i="1">
                            <a:latin typeface="Cambria Math" charset="0"/>
                          </a:rPr>
                          <m:t>𝐴</m:t>
                        </m:r>
                      </m:e>
                    </m:d>
                  </m:oMath>
                </a14:m>
                <a:r>
                  <a:rPr lang="en-US" dirty="0"/>
                  <a:t> and </a:t>
                </a:r>
                <a14:m>
                  <m:oMath xmlns:m="http://schemas.openxmlformats.org/officeDocument/2006/math">
                    <m:r>
                      <a:rPr lang="fr-CH" i="1">
                        <a:latin typeface="Cambria Math" charset="0"/>
                      </a:rPr>
                      <m:t>𝑃</m:t>
                    </m:r>
                    <m:d>
                      <m:dPr>
                        <m:ctrlPr>
                          <a:rPr lang="fr-CH" i="1">
                            <a:latin typeface="Cambria Math" panose="02040503050406030204" pitchFamily="18" charset="0"/>
                          </a:rPr>
                        </m:ctrlPr>
                      </m:dPr>
                      <m:e>
                        <m:r>
                          <a:rPr lang="fr-CH" i="1">
                            <a:latin typeface="Cambria Math" charset="0"/>
                          </a:rPr>
                          <m:t>𝐴</m:t>
                        </m:r>
                      </m:e>
                    </m:d>
                  </m:oMath>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97987" y="1296516"/>
                <a:ext cx="10864576" cy="6185019"/>
              </a:xfrm>
              <a:blipFill>
                <a:blip r:embed="rId3"/>
                <a:stretch>
                  <a:fillRect l="-1400" r="-467" b="-1848"/>
                </a:stretch>
              </a:blipFill>
            </p:spPr>
            <p:txBody>
              <a:bodyPr/>
              <a:lstStyle/>
              <a:p>
                <a:r>
                  <a:rPr lang="en-CH">
                    <a:noFill/>
                  </a:rPr>
                  <a:t> </a:t>
                </a:r>
              </a:p>
            </p:txBody>
          </p:sp>
        </mc:Fallback>
      </mc:AlternateContent>
      <p:sp>
        <p:nvSpPr>
          <p:cNvPr id="4" name="Footer Placeholder 3"/>
          <p:cNvSpPr>
            <a:spLocks noGrp="1"/>
          </p:cNvSpPr>
          <p:nvPr>
            <p:ph type="ftr" sz="quarter" idx="10"/>
          </p:nvPr>
        </p:nvSpPr>
        <p:spPr/>
        <p:txBody>
          <a:bodyPr/>
          <a:lstStyle/>
          <a:p>
            <a:r>
              <a:rPr lang="fr-CH"/>
              <a:t>©2024, Karl Aberer, EPFL-IC, Laboratoire de systèmes d'informations répartis </a:t>
            </a:r>
            <a:endParaRPr lang="en-GB" dirty="0"/>
          </a:p>
        </p:txBody>
      </p:sp>
    </p:spTree>
    <p:extLst>
      <p:ext uri="{BB962C8B-B14F-4D97-AF65-F5344CB8AC3E}">
        <p14:creationId xmlns:p14="http://schemas.microsoft.com/office/powerpoint/2010/main" val="9916765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EBCE6B-20D8-8649-ABB7-81F5FEE70DF4}"/>
              </a:ext>
            </a:extLst>
          </p:cNvPr>
          <p:cNvSpPr>
            <a:spLocks noGrp="1"/>
          </p:cNvSpPr>
          <p:nvPr>
            <p:ph type="title"/>
          </p:nvPr>
        </p:nvSpPr>
        <p:spPr/>
        <p:txBody>
          <a:bodyPr/>
          <a:lstStyle/>
          <a:p>
            <a:r>
              <a:rPr lang="en-US"/>
              <a:t>Observation on Word Embeddings</a:t>
            </a:r>
          </a:p>
        </p:txBody>
      </p:sp>
      <p:pic>
        <p:nvPicPr>
          <p:cNvPr id="6" name="Content Placeholder 5">
            <a:extLst>
              <a:ext uri="{FF2B5EF4-FFF2-40B4-BE49-F238E27FC236}">
                <a16:creationId xmlns:a16="http://schemas.microsoft.com/office/drawing/2014/main" id="{2C78A78C-82C1-514F-B1BB-EB1C943D7D7B}"/>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403126" y="1728564"/>
            <a:ext cx="9206155" cy="5040560"/>
          </a:xfrm>
        </p:spPr>
      </p:pic>
      <p:sp>
        <p:nvSpPr>
          <p:cNvPr id="4" name="Footer Placeholder 3">
            <a:extLst>
              <a:ext uri="{FF2B5EF4-FFF2-40B4-BE49-F238E27FC236}">
                <a16:creationId xmlns:a16="http://schemas.microsoft.com/office/drawing/2014/main" id="{4A002448-851C-204D-A771-A74015775BA4}"/>
              </a:ext>
            </a:extLst>
          </p:cNvPr>
          <p:cNvSpPr>
            <a:spLocks noGrp="1"/>
          </p:cNvSpPr>
          <p:nvPr>
            <p:ph type="ftr" sz="quarter" idx="10"/>
          </p:nvPr>
        </p:nvSpPr>
        <p:spPr/>
        <p:txBody>
          <a:bodyPr/>
          <a:lstStyle/>
          <a:p>
            <a:r>
              <a:rPr lang="fr-CH"/>
              <a:t>©2024, Karl Aberer, EPFL-IC, Laboratoire de systèmes d'informations répartis </a:t>
            </a:r>
            <a:endParaRPr lang="en-GB" dirty="0"/>
          </a:p>
        </p:txBody>
      </p:sp>
    </p:spTree>
    <p:extLst>
      <p:ext uri="{BB962C8B-B14F-4D97-AF65-F5344CB8AC3E}">
        <p14:creationId xmlns:p14="http://schemas.microsoft.com/office/powerpoint/2010/main" val="408440143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Naïve Bayes Classifier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We know </a:t>
                </a:r>
                <a14:m>
                  <m:oMath xmlns:m="http://schemas.openxmlformats.org/officeDocument/2006/math">
                    <m:r>
                      <a:rPr lang="fr-CH" i="1">
                        <a:latin typeface="Cambria Math" charset="0"/>
                      </a:rPr>
                      <m:t>𝑃</m:t>
                    </m:r>
                    <m:d>
                      <m:dPr>
                        <m:ctrlPr>
                          <a:rPr lang="fr-CH" i="1">
                            <a:latin typeface="Cambria Math" panose="02040503050406030204" pitchFamily="18" charset="0"/>
                          </a:rPr>
                        </m:ctrlPr>
                      </m:dPr>
                      <m:e>
                        <m:r>
                          <a:rPr lang="fr-CH" i="1">
                            <a:latin typeface="Cambria Math" charset="0"/>
                          </a:rPr>
                          <m:t>𝐴</m:t>
                        </m:r>
                      </m:e>
                    </m:d>
                    <m:r>
                      <a:rPr lang="fr-CH" i="1">
                        <a:latin typeface="Cambria Math" charset="0"/>
                      </a:rPr>
                      <m:t>=</m:t>
                    </m:r>
                    <m:f>
                      <m:fPr>
                        <m:ctrlPr>
                          <a:rPr lang="fr-CH" i="1">
                            <a:latin typeface="Cambria Math" panose="02040503050406030204" pitchFamily="18" charset="0"/>
                          </a:rPr>
                        </m:ctrlPr>
                      </m:fPr>
                      <m:num>
                        <m:d>
                          <m:dPr>
                            <m:begChr m:val="|"/>
                            <m:endChr m:val="|"/>
                            <m:ctrlPr>
                              <a:rPr lang="fr-CH" i="1">
                                <a:latin typeface="Cambria Math" panose="02040503050406030204" pitchFamily="18" charset="0"/>
                              </a:rPr>
                            </m:ctrlPr>
                          </m:dPr>
                          <m:e>
                            <m:r>
                              <a:rPr lang="fr-CH" i="1">
                                <a:latin typeface="Cambria Math" charset="0"/>
                              </a:rPr>
                              <m:t>𝐴</m:t>
                            </m:r>
                          </m:e>
                        </m:d>
                      </m:num>
                      <m:den>
                        <m:d>
                          <m:dPr>
                            <m:begChr m:val="|"/>
                            <m:endChr m:val="|"/>
                            <m:ctrlPr>
                              <a:rPr lang="fr-CH" i="1">
                                <a:latin typeface="Cambria Math" panose="02040503050406030204" pitchFamily="18" charset="0"/>
                              </a:rPr>
                            </m:ctrlPr>
                          </m:dPr>
                          <m:e>
                            <m:sSub>
                              <m:sSubPr>
                                <m:ctrlPr>
                                  <a:rPr lang="fr-CH" i="1">
                                    <a:latin typeface="Cambria Math" panose="02040503050406030204" pitchFamily="18" charset="0"/>
                                  </a:rPr>
                                </m:ctrlPr>
                              </m:sSubPr>
                              <m:e>
                                <m:r>
                                  <a:rPr lang="fr-CH" i="1">
                                    <a:latin typeface="Cambria Math" charset="0"/>
                                  </a:rPr>
                                  <m:t>𝑈</m:t>
                                </m:r>
                              </m:e>
                              <m:sub>
                                <m:r>
                                  <a:rPr lang="fr-CH" i="1">
                                    <a:latin typeface="Cambria Math" charset="0"/>
                                  </a:rPr>
                                  <m:t>1</m:t>
                                </m:r>
                              </m:sub>
                            </m:sSub>
                          </m:e>
                        </m:d>
                      </m:den>
                    </m:f>
                  </m:oMath>
                </a14:m>
                <a:r>
                  <a:rPr lang="en-US" dirty="0"/>
                  <a:t>  </a:t>
                </a:r>
              </a:p>
              <a:p>
                <a:r>
                  <a:rPr lang="en-US" dirty="0"/>
                  <a:t>Independence assumption: </a:t>
                </a:r>
                <a14:m>
                  <m:oMath xmlns:m="http://schemas.openxmlformats.org/officeDocument/2006/math">
                    <m:r>
                      <a:rPr lang="fr-CH" i="1">
                        <a:latin typeface="Cambria Math" charset="0"/>
                      </a:rPr>
                      <m:t>𝑃</m:t>
                    </m:r>
                    <m:d>
                      <m:dPr>
                        <m:ctrlPr>
                          <a:rPr lang="fr-CH" i="1">
                            <a:latin typeface="Cambria Math" panose="02040503050406030204" pitchFamily="18" charset="0"/>
                          </a:rPr>
                        </m:ctrlPr>
                      </m:dPr>
                      <m:e>
                        <m:sSub>
                          <m:sSubPr>
                            <m:ctrlPr>
                              <a:rPr lang="fr-CH" i="1">
                                <a:latin typeface="Cambria Math" panose="02040503050406030204" pitchFamily="18" charset="0"/>
                              </a:rPr>
                            </m:ctrlPr>
                          </m:sSubPr>
                          <m:e>
                            <m:r>
                              <a:rPr lang="fr-CH" i="1">
                                <a:latin typeface="Cambria Math" charset="0"/>
                              </a:rPr>
                              <m:t>𝑇</m:t>
                            </m:r>
                          </m:e>
                          <m:sub>
                            <m:r>
                              <a:rPr lang="fr-CH" i="1">
                                <a:latin typeface="Cambria Math" charset="0"/>
                              </a:rPr>
                              <m:t>𝑖</m:t>
                            </m:r>
                          </m:sub>
                        </m:sSub>
                      </m:e>
                      <m:e>
                        <m:r>
                          <a:rPr lang="fr-CH" i="1">
                            <a:latin typeface="Cambria Math" charset="0"/>
                          </a:rPr>
                          <m:t>𝐴</m:t>
                        </m:r>
                      </m:e>
                    </m:d>
                    <m:r>
                      <a:rPr lang="fr-CH" i="1">
                        <a:latin typeface="Cambria Math" charset="0"/>
                      </a:rPr>
                      <m:t>=</m:t>
                    </m:r>
                    <m:r>
                      <a:rPr lang="fr-CH" i="1">
                        <a:latin typeface="Cambria Math" charset="0"/>
                      </a:rPr>
                      <m:t>𝑃</m:t>
                    </m:r>
                    <m:d>
                      <m:dPr>
                        <m:ctrlPr>
                          <a:rPr lang="fr-CH" i="1">
                            <a:latin typeface="Cambria Math" panose="02040503050406030204" pitchFamily="18" charset="0"/>
                          </a:rPr>
                        </m:ctrlPr>
                      </m:dPr>
                      <m:e>
                        <m:sSub>
                          <m:sSubPr>
                            <m:ctrlPr>
                              <a:rPr lang="fr-CH" i="1">
                                <a:latin typeface="Cambria Math" panose="02040503050406030204" pitchFamily="18" charset="0"/>
                              </a:rPr>
                            </m:ctrlPr>
                          </m:sSubPr>
                          <m:e>
                            <m:r>
                              <a:rPr lang="fr-CH" i="1">
                                <a:latin typeface="Cambria Math" charset="0"/>
                              </a:rPr>
                              <m:t>𝑡</m:t>
                            </m:r>
                          </m:e>
                          <m:sub>
                            <m:r>
                              <a:rPr lang="fr-CH" i="1">
                                <a:latin typeface="Cambria Math" charset="0"/>
                              </a:rPr>
                              <m:t>1</m:t>
                            </m:r>
                          </m:sub>
                        </m:sSub>
                      </m:e>
                      <m:e>
                        <m:r>
                          <a:rPr lang="fr-CH" i="1">
                            <a:latin typeface="Cambria Math" charset="0"/>
                          </a:rPr>
                          <m:t>𝐴</m:t>
                        </m:r>
                      </m:e>
                    </m:d>
                    <m:r>
                      <a:rPr lang="fr-CH" i="1">
                        <a:latin typeface="Cambria Math" charset="0"/>
                      </a:rPr>
                      <m:t>…</m:t>
                    </m:r>
                    <m:r>
                      <a:rPr lang="fr-CH" i="1">
                        <a:latin typeface="Cambria Math" charset="0"/>
                      </a:rPr>
                      <m:t>𝑃</m:t>
                    </m:r>
                    <m:r>
                      <a:rPr lang="fr-CH" i="1">
                        <a:latin typeface="Cambria Math" charset="0"/>
                      </a:rPr>
                      <m:t>(</m:t>
                    </m:r>
                    <m:sSub>
                      <m:sSubPr>
                        <m:ctrlPr>
                          <a:rPr lang="fr-CH" i="1">
                            <a:latin typeface="Cambria Math" panose="02040503050406030204" pitchFamily="18" charset="0"/>
                          </a:rPr>
                        </m:ctrlPr>
                      </m:sSubPr>
                      <m:e>
                        <m:r>
                          <a:rPr lang="fr-CH" i="1">
                            <a:latin typeface="Cambria Math" charset="0"/>
                          </a:rPr>
                          <m:t>𝑡</m:t>
                        </m:r>
                      </m:e>
                      <m:sub>
                        <m:r>
                          <a:rPr lang="fr-CH" i="1">
                            <a:latin typeface="Cambria Math" charset="0"/>
                          </a:rPr>
                          <m:t>𝑛</m:t>
                        </m:r>
                      </m:sub>
                    </m:sSub>
                    <m:r>
                      <a:rPr lang="fr-CH" i="1">
                        <a:latin typeface="Cambria Math" charset="0"/>
                      </a:rPr>
                      <m:t>|</m:t>
                    </m:r>
                    <m:r>
                      <a:rPr lang="fr-CH" i="1">
                        <a:latin typeface="Cambria Math" charset="0"/>
                      </a:rPr>
                      <m:t>𝐴</m:t>
                    </m:r>
                    <m:r>
                      <a:rPr lang="fr-CH" i="1">
                        <a:latin typeface="Cambria Math" charset="0"/>
                      </a:rPr>
                      <m:t>)</m:t>
                    </m:r>
                  </m:oMath>
                </a14:m>
                <a:endParaRPr lang="en-US" dirty="0"/>
              </a:p>
              <a:p>
                <a:endParaRPr lang="en-US" dirty="0"/>
              </a:p>
              <a:p>
                <a:r>
                  <a:rPr lang="en-US" dirty="0"/>
                  <a:t>With </a:t>
                </a:r>
                <a14:m>
                  <m:oMath xmlns:m="http://schemas.openxmlformats.org/officeDocument/2006/math">
                    <m:sSub>
                      <m:sSubPr>
                        <m:ctrlPr>
                          <a:rPr lang="fr-CH" i="1">
                            <a:latin typeface="Cambria Math" panose="02040503050406030204" pitchFamily="18" charset="0"/>
                          </a:rPr>
                        </m:ctrlPr>
                      </m:sSubPr>
                      <m:e>
                        <m:r>
                          <a:rPr lang="fr-CH" i="1">
                            <a:latin typeface="Cambria Math" charset="0"/>
                          </a:rPr>
                          <m:t>𝑇</m:t>
                        </m:r>
                      </m:e>
                      <m:sub>
                        <m:r>
                          <a:rPr lang="fr-CH" i="1">
                            <a:latin typeface="Cambria Math" charset="0"/>
                          </a:rPr>
                          <m:t>𝐴</m:t>
                        </m:r>
                      </m:sub>
                    </m:sSub>
                  </m:oMath>
                </a14:m>
                <a:r>
                  <a:rPr lang="en-US" dirty="0"/>
                  <a:t> being the bag of all terms occurring in all instances of </a:t>
                </a:r>
                <a14:m>
                  <m:oMath xmlns:m="http://schemas.openxmlformats.org/officeDocument/2006/math">
                    <m:r>
                      <a:rPr lang="fr-CH" i="1">
                        <a:latin typeface="Cambria Math" charset="0"/>
                      </a:rPr>
                      <m:t>𝐴</m:t>
                    </m:r>
                    <m:r>
                      <a:rPr lang="fr-CH" i="1">
                        <a:latin typeface="Cambria Math" charset="0"/>
                      </a:rPr>
                      <m:t> </m:t>
                    </m:r>
                  </m:oMath>
                </a14:m>
                <a:r>
                  <a:rPr lang="en-US" dirty="0"/>
                  <a:t>we have</a:t>
                </a:r>
              </a:p>
              <a:p>
                <a:pPr/>
                <a14:m>
                  <m:oMathPara xmlns:m="http://schemas.openxmlformats.org/officeDocument/2006/math">
                    <m:oMathParaPr>
                      <m:jc m:val="centerGroup"/>
                    </m:oMathParaPr>
                    <m:oMath xmlns:m="http://schemas.openxmlformats.org/officeDocument/2006/math">
                      <m:r>
                        <a:rPr lang="fr-CH" i="1">
                          <a:latin typeface="Cambria Math" charset="0"/>
                        </a:rPr>
                        <m:t>𝑃</m:t>
                      </m:r>
                      <m:d>
                        <m:dPr>
                          <m:ctrlPr>
                            <a:rPr lang="fr-CH" i="1">
                              <a:latin typeface="Cambria Math" panose="02040503050406030204" pitchFamily="18" charset="0"/>
                            </a:rPr>
                          </m:ctrlPr>
                        </m:dPr>
                        <m:e>
                          <m:r>
                            <a:rPr lang="fr-CH" i="1">
                              <a:latin typeface="Cambria Math" charset="0"/>
                            </a:rPr>
                            <m:t>𝑡</m:t>
                          </m:r>
                        </m:e>
                        <m:e>
                          <m:r>
                            <a:rPr lang="fr-CH" i="1">
                              <a:latin typeface="Cambria Math" charset="0"/>
                            </a:rPr>
                            <m:t>𝐴</m:t>
                          </m:r>
                        </m:e>
                      </m:d>
                      <m:r>
                        <a:rPr lang="fr-CH" i="1">
                          <a:latin typeface="Cambria Math" charset="0"/>
                        </a:rPr>
                        <m:t>=</m:t>
                      </m:r>
                      <m:f>
                        <m:fPr>
                          <m:ctrlPr>
                            <a:rPr lang="fr-CH" i="1">
                              <a:latin typeface="Cambria Math" panose="02040503050406030204" pitchFamily="18" charset="0"/>
                            </a:rPr>
                          </m:ctrlPr>
                        </m:fPr>
                        <m:num>
                          <m:d>
                            <m:dPr>
                              <m:begChr m:val="|"/>
                              <m:endChr m:val="|"/>
                              <m:ctrlPr>
                                <a:rPr lang="fr-CH" i="1">
                                  <a:latin typeface="Cambria Math" panose="02040503050406030204" pitchFamily="18" charset="0"/>
                                </a:rPr>
                              </m:ctrlPr>
                            </m:dPr>
                            <m:e>
                              <m:r>
                                <a:rPr lang="fr-CH" i="1">
                                  <a:latin typeface="Cambria Math" charset="0"/>
                                </a:rPr>
                                <m:t>𝑡</m:t>
                              </m:r>
                              <m:r>
                                <a:rPr lang="fr-CH" i="1">
                                  <a:latin typeface="Cambria Math" charset="0"/>
                                  <a:ea typeface="Cambria Math" charset="0"/>
                                  <a:cs typeface="Cambria Math" charset="0"/>
                                </a:rPr>
                                <m:t>∈</m:t>
                              </m:r>
                              <m:sSub>
                                <m:sSubPr>
                                  <m:ctrlPr>
                                    <a:rPr lang="fr-CH" i="1">
                                      <a:latin typeface="Cambria Math" panose="02040503050406030204" pitchFamily="18" charset="0"/>
                                    </a:rPr>
                                  </m:ctrlPr>
                                </m:sSubPr>
                                <m:e>
                                  <m:r>
                                    <a:rPr lang="fr-CH" i="1">
                                      <a:latin typeface="Cambria Math" charset="0"/>
                                    </a:rPr>
                                    <m:t>𝑇</m:t>
                                  </m:r>
                                </m:e>
                                <m:sub>
                                  <m:r>
                                    <a:rPr lang="fr-CH" i="1">
                                      <a:latin typeface="Cambria Math" charset="0"/>
                                    </a:rPr>
                                    <m:t>𝐴</m:t>
                                  </m:r>
                                </m:sub>
                              </m:sSub>
                            </m:e>
                          </m:d>
                        </m:num>
                        <m:den>
                          <m:nary>
                            <m:naryPr>
                              <m:chr m:val="∑"/>
                              <m:supHide m:val="on"/>
                              <m:ctrlPr>
                                <a:rPr lang="fr-CH" i="1">
                                  <a:latin typeface="Cambria Math" panose="02040503050406030204" pitchFamily="18" charset="0"/>
                                </a:rPr>
                              </m:ctrlPr>
                            </m:naryPr>
                            <m:sub>
                              <m:r>
                                <m:rPr>
                                  <m:brk m:alnAt="7"/>
                                </m:rPr>
                                <a:rPr lang="fr-CH" i="1">
                                  <a:latin typeface="Cambria Math" charset="0"/>
                                </a:rPr>
                                <m:t>𝑡</m:t>
                              </m:r>
                              <m:r>
                                <a:rPr lang="fr-CH" i="1">
                                  <a:latin typeface="Cambria Math" charset="0"/>
                                </a:rPr>
                                <m:t>′</m:t>
                              </m:r>
                            </m:sub>
                            <m:sup/>
                            <m:e>
                              <m:d>
                                <m:dPr>
                                  <m:begChr m:val="|"/>
                                  <m:endChr m:val="|"/>
                                  <m:ctrlPr>
                                    <a:rPr lang="fr-CH" i="1">
                                      <a:latin typeface="Cambria Math" panose="02040503050406030204" pitchFamily="18" charset="0"/>
                                    </a:rPr>
                                  </m:ctrlPr>
                                </m:dPr>
                                <m:e>
                                  <m:r>
                                    <a:rPr lang="fr-CH" i="1">
                                      <a:latin typeface="Cambria Math" charset="0"/>
                                    </a:rPr>
                                    <m:t>𝑡</m:t>
                                  </m:r>
                                  <m:r>
                                    <a:rPr lang="fr-CH" i="1">
                                      <a:latin typeface="Cambria Math" charset="0"/>
                                    </a:rPr>
                                    <m:t>′∈</m:t>
                                  </m:r>
                                  <m:sSub>
                                    <m:sSubPr>
                                      <m:ctrlPr>
                                        <a:rPr lang="fr-CH" i="1">
                                          <a:latin typeface="Cambria Math" panose="02040503050406030204" pitchFamily="18" charset="0"/>
                                        </a:rPr>
                                      </m:ctrlPr>
                                    </m:sSubPr>
                                    <m:e>
                                      <m:r>
                                        <a:rPr lang="fr-CH" i="1">
                                          <a:latin typeface="Cambria Math" charset="0"/>
                                        </a:rPr>
                                        <m:t>𝑇</m:t>
                                      </m:r>
                                    </m:e>
                                    <m:sub>
                                      <m:r>
                                        <a:rPr lang="fr-CH" i="1">
                                          <a:latin typeface="Cambria Math" charset="0"/>
                                        </a:rPr>
                                        <m:t>𝐴</m:t>
                                      </m:r>
                                    </m:sub>
                                  </m:sSub>
                                </m:e>
                              </m:d>
                            </m:e>
                          </m:nary>
                        </m:den>
                      </m:f>
                    </m:oMath>
                  </m:oMathPara>
                </a14:m>
                <a:endParaRPr lang="fr-CH" i="1" dirty="0">
                  <a:latin typeface="Cambria Math" charset="0"/>
                </a:endParaRP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293" b="-1528"/>
                </a:stretch>
              </a:blipFill>
            </p:spPr>
            <p:txBody>
              <a:bodyPr/>
              <a:lstStyle/>
              <a:p>
                <a:r>
                  <a:rPr lang="en-US">
                    <a:noFill/>
                  </a:rPr>
                  <a:t> </a:t>
                </a:r>
              </a:p>
            </p:txBody>
          </p:sp>
        </mc:Fallback>
      </mc:AlternateContent>
      <p:sp>
        <p:nvSpPr>
          <p:cNvPr id="4" name="Footer Placeholder 3"/>
          <p:cNvSpPr>
            <a:spLocks noGrp="1"/>
          </p:cNvSpPr>
          <p:nvPr>
            <p:ph type="ftr" sz="quarter" idx="10"/>
          </p:nvPr>
        </p:nvSpPr>
        <p:spPr/>
        <p:txBody>
          <a:bodyPr/>
          <a:lstStyle/>
          <a:p>
            <a:r>
              <a:rPr lang="fr-CH"/>
              <a:t>©2024, Karl Aberer, EPFL-IC, Laboratoire de systèmes d'informations répartis </a:t>
            </a:r>
            <a:endParaRPr lang="en-GB" dirty="0"/>
          </a:p>
        </p:txBody>
      </p:sp>
    </p:spTree>
    <p:extLst>
      <p:ext uri="{BB962C8B-B14F-4D97-AF65-F5344CB8AC3E}">
        <p14:creationId xmlns:p14="http://schemas.microsoft.com/office/powerpoint/2010/main" val="174059238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77500" lnSpcReduction="20000"/>
              </a:bodyPr>
              <a:lstStyle/>
              <a:p>
                <a:r>
                  <a:rPr lang="en-US" dirty="0"/>
                  <a:t>Classifier for class </a:t>
                </a:r>
                <a14:m>
                  <m:oMath xmlns:m="http://schemas.openxmlformats.org/officeDocument/2006/math">
                    <m:r>
                      <a:rPr lang="en-US" i="1" dirty="0">
                        <a:latin typeface="Cambria Math" charset="0"/>
                      </a:rPr>
                      <m:t>𝐴</m:t>
                    </m:r>
                    <m:r>
                      <a:rPr lang="en-US" i="1" dirty="0">
                        <a:latin typeface="Cambria Math" charset="0"/>
                      </a:rPr>
                      <m:t> = </m:t>
                    </m:r>
                    <m:d>
                      <m:dPr>
                        <m:begChr m:val="{"/>
                        <m:endChr m:val="}"/>
                        <m:ctrlPr>
                          <a:rPr lang="en-US" i="1" dirty="0">
                            <a:latin typeface="Cambria Math" panose="02040503050406030204" pitchFamily="18" charset="0"/>
                          </a:rPr>
                        </m:ctrlPr>
                      </m:dPr>
                      <m:e>
                        <m:r>
                          <a:rPr lang="en-US" i="1" dirty="0">
                            <a:latin typeface="Cambria Math" charset="0"/>
                          </a:rPr>
                          <m:t>𝑐</m:t>
                        </m:r>
                        <m:r>
                          <a:rPr lang="en-US" i="1" dirty="0">
                            <a:latin typeface="Cambria Math" charset="0"/>
                          </a:rPr>
                          <m:t>1,</m:t>
                        </m:r>
                        <m:r>
                          <a:rPr lang="en-US" i="1" dirty="0">
                            <a:latin typeface="Cambria Math" charset="0"/>
                          </a:rPr>
                          <m:t>𝑐</m:t>
                        </m:r>
                        <m:r>
                          <a:rPr lang="en-US" i="1" dirty="0">
                            <a:latin typeface="Cambria Math" charset="0"/>
                          </a:rPr>
                          <m:t>2,</m:t>
                        </m:r>
                        <m:r>
                          <a:rPr lang="en-US" i="1" dirty="0">
                            <a:latin typeface="Cambria Math" charset="0"/>
                          </a:rPr>
                          <m:t>𝑐</m:t>
                        </m:r>
                        <m:r>
                          <a:rPr lang="en-US" i="1" dirty="0">
                            <a:latin typeface="Cambria Math" charset="0"/>
                          </a:rPr>
                          <m:t>3</m:t>
                        </m:r>
                      </m:e>
                    </m:d>
                  </m:oMath>
                </a14:m>
                <a:endParaRPr lang="fr-CH" i="1" dirty="0">
                  <a:latin typeface="Cambria Math" charset="0"/>
                </a:endParaRPr>
              </a:p>
              <a:p>
                <a:pPr/>
                <a14:m>
                  <m:oMathPara xmlns:m="http://schemas.openxmlformats.org/officeDocument/2006/math">
                    <m:oMathParaPr>
                      <m:jc m:val="centerGroup"/>
                    </m:oMathParaPr>
                    <m:oMath xmlns:m="http://schemas.openxmlformats.org/officeDocument/2006/math">
                      <m:sSub>
                        <m:sSubPr>
                          <m:ctrlPr>
                            <a:rPr lang="en-US" sz="3100" i="1" dirty="0">
                              <a:latin typeface="Cambria Math" panose="02040503050406030204" pitchFamily="18" charset="0"/>
                            </a:rPr>
                          </m:ctrlPr>
                        </m:sSubPr>
                        <m:e>
                          <m:r>
                            <a:rPr lang="fr-CH" sz="3100" i="1" dirty="0">
                              <a:latin typeface="Cambria Math" charset="0"/>
                            </a:rPr>
                            <m:t>𝑇</m:t>
                          </m:r>
                        </m:e>
                        <m:sub>
                          <m:r>
                            <a:rPr lang="fr-CH" sz="3100" i="1" dirty="0">
                              <a:latin typeface="Cambria Math" charset="0"/>
                            </a:rPr>
                            <m:t>𝐴</m:t>
                          </m:r>
                        </m:sub>
                      </m:sSub>
                      <m:r>
                        <a:rPr lang="en-US" sz="3100" i="1" dirty="0">
                          <a:latin typeface="Cambria Math" charset="0"/>
                        </a:rPr>
                        <m:t> = </m:t>
                      </m:r>
                      <m:d>
                        <m:dPr>
                          <m:begChr m:val="{"/>
                          <m:endChr m:val="}"/>
                          <m:ctrlPr>
                            <a:rPr lang="en-US" sz="3100" i="1" dirty="0">
                              <a:latin typeface="Cambria Math" panose="02040503050406030204" pitchFamily="18" charset="0"/>
                            </a:rPr>
                          </m:ctrlPr>
                        </m:dPr>
                        <m:e>
                          <m:r>
                            <a:rPr lang="en-US" sz="3100" i="1" dirty="0" err="1">
                              <a:latin typeface="Cambria Math" charset="0"/>
                            </a:rPr>
                            <m:t>𝑖𝑛𝑓</m:t>
                          </m:r>
                          <m:r>
                            <a:rPr lang="fr-CH" sz="3100" i="1" dirty="0">
                              <a:latin typeface="Cambria Math" charset="0"/>
                            </a:rPr>
                            <m:t>𝑜𝑟𝑚𝑎𝑡𝑖𝑜𝑛</m:t>
                          </m:r>
                          <m:r>
                            <a:rPr lang="fr-CH" sz="3100" i="1" dirty="0">
                              <a:latin typeface="Cambria Math" charset="0"/>
                            </a:rPr>
                            <m:t> </m:t>
                          </m:r>
                          <m:r>
                            <a:rPr lang="fr-CH" sz="3100" i="1" dirty="0">
                              <a:latin typeface="Cambria Math" charset="0"/>
                            </a:rPr>
                            <m:t>𝑠𝑦𝑠𝑡𝑒𝑚𝑠</m:t>
                          </m:r>
                          <m:r>
                            <a:rPr lang="fr-CH" sz="3100" i="1" dirty="0">
                              <a:latin typeface="Cambria Math" charset="0"/>
                            </a:rPr>
                            <m:t>, </m:t>
                          </m:r>
                          <m:r>
                            <a:rPr lang="fr-CH" sz="3100" i="1" dirty="0">
                              <a:latin typeface="Cambria Math" charset="0"/>
                            </a:rPr>
                            <m:t>𝑎𝑏𝑒𝑟𝑒𝑟</m:t>
                          </m:r>
                          <m:r>
                            <a:rPr lang="fr-CH" sz="3100" i="1" dirty="0">
                              <a:latin typeface="Cambria Math" charset="0"/>
                            </a:rPr>
                            <m:t>, </m:t>
                          </m:r>
                          <m:r>
                            <a:rPr lang="fr-CH" sz="3100" i="1" dirty="0">
                              <a:latin typeface="Cambria Math" charset="0"/>
                            </a:rPr>
                            <m:t>𝑠𝑖𝑔𝑛𝑎𝑙</m:t>
                          </m:r>
                          <m:r>
                            <a:rPr lang="fr-CH" sz="3100" i="1" dirty="0">
                              <a:latin typeface="Cambria Math" charset="0"/>
                            </a:rPr>
                            <m:t> </m:t>
                          </m:r>
                          <m:r>
                            <a:rPr lang="fr-CH" sz="3100" i="1" dirty="0">
                              <a:latin typeface="Cambria Math" charset="0"/>
                            </a:rPr>
                            <m:t>𝑝𝑟𝑜𝑐𝑒𝑠𝑠𝑖𝑛𝑔</m:t>
                          </m:r>
                          <m:r>
                            <a:rPr lang="fr-CH" sz="3100" i="1" dirty="0">
                              <a:latin typeface="Cambria Math" charset="0"/>
                            </a:rPr>
                            <m:t>, …</m:t>
                          </m:r>
                        </m:e>
                      </m:d>
                    </m:oMath>
                  </m:oMathPara>
                </a14:m>
                <a:br>
                  <a:rPr lang="fr-CH" sz="3100" dirty="0"/>
                </a:br>
                <a:endParaRPr lang="en-US" sz="3100" dirty="0"/>
              </a:p>
              <a:p>
                <a:br>
                  <a:rPr lang="en-US" sz="3100" dirty="0"/>
                </a:br>
                <a:r>
                  <a:rPr lang="en-US" sz="3100" dirty="0"/>
                  <a:t>New instance </a:t>
                </a:r>
                <a14:m>
                  <m:oMath xmlns:m="http://schemas.openxmlformats.org/officeDocument/2006/math">
                    <m:r>
                      <a:rPr lang="en-US" sz="3100" i="1" dirty="0" smtClean="0">
                        <a:latin typeface="Cambria Math" panose="02040503050406030204" pitchFamily="18" charset="0"/>
                      </a:rPr>
                      <m:t>𝑐𝑛</m:t>
                    </m:r>
                  </m:oMath>
                </a14:m>
                <a:r>
                  <a:rPr lang="en-US" sz="3100" dirty="0"/>
                  <a:t>:  </a:t>
                </a:r>
                <a14:m>
                  <m:oMath xmlns:m="http://schemas.openxmlformats.org/officeDocument/2006/math">
                    <m:sSub>
                      <m:sSubPr>
                        <m:ctrlPr>
                          <a:rPr lang="en-US" sz="3100" i="1" dirty="0">
                            <a:latin typeface="Cambria Math" panose="02040503050406030204" pitchFamily="18" charset="0"/>
                          </a:rPr>
                        </m:ctrlPr>
                      </m:sSubPr>
                      <m:e>
                        <m:r>
                          <a:rPr lang="fr-CH" sz="3100" i="1" dirty="0">
                            <a:latin typeface="Cambria Math" charset="0"/>
                          </a:rPr>
                          <m:t>𝑇</m:t>
                        </m:r>
                      </m:e>
                      <m:sub>
                        <m:r>
                          <a:rPr lang="fr-CH" sz="3100" i="1" dirty="0">
                            <a:latin typeface="Cambria Math" charset="0"/>
                          </a:rPr>
                          <m:t>𝑐</m:t>
                        </m:r>
                        <m:r>
                          <a:rPr lang="fr-CH" sz="3100" b="0" i="1" dirty="0" smtClean="0">
                            <a:latin typeface="Cambria Math" charset="0"/>
                          </a:rPr>
                          <m:t>𝑛</m:t>
                        </m:r>
                      </m:sub>
                    </m:sSub>
                    <m:r>
                      <a:rPr lang="en-US" sz="3100" i="1" dirty="0">
                        <a:latin typeface="Cambria Math" charset="0"/>
                      </a:rPr>
                      <m:t> = {</m:t>
                    </m:r>
                    <m:r>
                      <a:rPr lang="en-US" sz="3100" i="1" dirty="0" err="1">
                        <a:latin typeface="Cambria Math" charset="0"/>
                      </a:rPr>
                      <m:t>𝑖𝑛𝑓</m:t>
                    </m:r>
                    <m:r>
                      <a:rPr lang="fr-CH" sz="3100" i="1" dirty="0">
                        <a:latin typeface="Cambria Math" charset="0"/>
                      </a:rPr>
                      <m:t>𝑜𝑟𝑚𝑎𝑡𝑖𝑜𝑛</m:t>
                    </m:r>
                    <m:r>
                      <a:rPr lang="fr-CH" sz="3100" i="1" dirty="0">
                        <a:latin typeface="Cambria Math" charset="0"/>
                      </a:rPr>
                      <m:t> </m:t>
                    </m:r>
                    <m:r>
                      <a:rPr lang="en-US" sz="3100" i="1" dirty="0" err="1">
                        <a:latin typeface="Cambria Math" charset="0"/>
                      </a:rPr>
                      <m:t>𝑠𝑦𝑠</m:t>
                    </m:r>
                    <m:r>
                      <a:rPr lang="fr-CH" sz="3100" i="1" dirty="0">
                        <a:latin typeface="Cambria Math" charset="0"/>
                      </a:rPr>
                      <m:t>𝑡𝑒𝑚𝑠</m:t>
                    </m:r>
                    <m:r>
                      <a:rPr lang="en-US" sz="3100" i="1" dirty="0">
                        <a:latin typeface="Cambria Math" charset="0"/>
                      </a:rPr>
                      <m:t>,</m:t>
                    </m:r>
                    <m:r>
                      <a:rPr lang="fr-CH" sz="3100" b="0" i="1" dirty="0" smtClean="0">
                        <a:latin typeface="Cambria Math" charset="0"/>
                      </a:rPr>
                      <m:t>𝑣𝑒𝑡𝑡𝑒𝑟𝑙𝑖</m:t>
                    </m:r>
                    <m:r>
                      <a:rPr lang="en-US" sz="3100" i="1" dirty="0">
                        <a:latin typeface="Cambria Math" charset="0"/>
                      </a:rPr>
                      <m:t>}</m:t>
                    </m:r>
                  </m:oMath>
                </a14:m>
                <a:endParaRPr lang="en-US" sz="3100" dirty="0"/>
              </a:p>
              <a:p>
                <a:endParaRPr lang="en-US" sz="3600" dirty="0"/>
              </a:p>
              <a:p>
                <a14:m>
                  <m:oMath xmlns:m="http://schemas.openxmlformats.org/officeDocument/2006/math">
                    <m:r>
                      <a:rPr lang="fr-CH" sz="3100" b="0" i="1" dirty="0" smtClean="0">
                        <a:latin typeface="Cambria Math" charset="0"/>
                      </a:rPr>
                      <m:t> </m:t>
                    </m:r>
                    <m:r>
                      <a:rPr lang="en-US" sz="3100" i="1" dirty="0">
                        <a:latin typeface="Cambria Math" charset="0"/>
                      </a:rPr>
                      <m:t>𝑃</m:t>
                    </m:r>
                    <m:d>
                      <m:dPr>
                        <m:ctrlPr>
                          <a:rPr lang="en-US" sz="3100" i="1" dirty="0">
                            <a:latin typeface="Cambria Math" panose="02040503050406030204" pitchFamily="18" charset="0"/>
                          </a:rPr>
                        </m:ctrlPr>
                      </m:dPr>
                      <m:e>
                        <m:r>
                          <a:rPr lang="fr-CH" sz="3100" b="0" i="1" dirty="0" smtClean="0">
                            <a:latin typeface="Cambria Math" charset="0"/>
                          </a:rPr>
                          <m:t>𝑣𝑒𝑡𝑡𝑒𝑟𝑙𝑖</m:t>
                        </m:r>
                      </m:e>
                      <m:e>
                        <m:r>
                          <a:rPr lang="en-US" sz="3100" i="1" dirty="0" err="1">
                            <a:latin typeface="Cambria Math" charset="0"/>
                          </a:rPr>
                          <m:t>𝐴</m:t>
                        </m:r>
                      </m:e>
                    </m:d>
                    <m:r>
                      <a:rPr lang="en-US" sz="3100" i="1" dirty="0">
                        <a:latin typeface="Cambria Math" charset="0"/>
                      </a:rPr>
                      <m:t>= </m:t>
                    </m:r>
                    <m:f>
                      <m:fPr>
                        <m:ctrlPr>
                          <a:rPr lang="en-US" sz="3100" i="1" dirty="0">
                            <a:latin typeface="Cambria Math" panose="02040503050406030204" pitchFamily="18" charset="0"/>
                          </a:rPr>
                        </m:ctrlPr>
                      </m:fPr>
                      <m:num>
                        <m:r>
                          <a:rPr lang="fr-CH" sz="3100" i="1" dirty="0">
                            <a:latin typeface="Cambria Math" charset="0"/>
                          </a:rPr>
                          <m:t>1</m:t>
                        </m:r>
                      </m:num>
                      <m:den>
                        <m:r>
                          <a:rPr lang="fr-CH" sz="3100" i="1" dirty="0">
                            <a:latin typeface="Cambria Math" charset="0"/>
                          </a:rPr>
                          <m:t>6</m:t>
                        </m:r>
                      </m:den>
                    </m:f>
                    <m:r>
                      <a:rPr lang="fr-CH" sz="3100" i="1" dirty="0">
                        <a:latin typeface="Cambria Math" charset="0"/>
                      </a:rPr>
                      <m:t>,</m:t>
                    </m:r>
                    <m:r>
                      <a:rPr lang="en-US" sz="3100" i="1" dirty="0">
                        <a:latin typeface="Cambria Math" charset="0"/>
                      </a:rPr>
                      <m:t> </m:t>
                    </m:r>
                    <m:r>
                      <a:rPr lang="fr-CH" sz="3100" b="0" i="1" dirty="0">
                        <a:latin typeface="Cambria Math" panose="02040503050406030204" pitchFamily="18" charset="0"/>
                      </a:rPr>
                      <m:t>  </m:t>
                    </m:r>
                    <m:r>
                      <a:rPr lang="en-US" sz="3100" i="1" dirty="0">
                        <a:latin typeface="Cambria Math" charset="0"/>
                      </a:rPr>
                      <m:t>𝑃</m:t>
                    </m:r>
                    <m:r>
                      <a:rPr lang="en-US" sz="3100" i="1" dirty="0">
                        <a:latin typeface="Cambria Math" charset="0"/>
                      </a:rPr>
                      <m:t>(</m:t>
                    </m:r>
                    <m:r>
                      <a:rPr lang="fr-CH" sz="3100" b="0" i="1" dirty="0" smtClean="0">
                        <a:latin typeface="Cambria Math" charset="0"/>
                      </a:rPr>
                      <m:t>𝑣𝑒𝑡𝑡𝑒𝑟𝑙𝑖</m:t>
                    </m:r>
                    <m:r>
                      <a:rPr lang="en-US" sz="3100" i="1" dirty="0" err="1">
                        <a:latin typeface="Cambria Math" charset="0"/>
                      </a:rPr>
                      <m:t>|</m:t>
                    </m:r>
                    <m:r>
                      <a:rPr lang="fr-CH" sz="3100" b="0" i="1" dirty="0" smtClean="0">
                        <a:latin typeface="Cambria Math" panose="02040503050406030204" pitchFamily="18" charset="0"/>
                      </a:rPr>
                      <m:t>𝑢</m:t>
                    </m:r>
                    <m:r>
                      <a:rPr lang="en-US" sz="3100" i="1" dirty="0">
                        <a:latin typeface="Cambria Math" charset="0"/>
                      </a:rPr>
                      <m:t>) = </m:t>
                    </m:r>
                    <m:f>
                      <m:fPr>
                        <m:ctrlPr>
                          <a:rPr lang="en-US" sz="3100" i="1" dirty="0">
                            <a:latin typeface="Cambria Math" panose="02040503050406030204" pitchFamily="18" charset="0"/>
                          </a:rPr>
                        </m:ctrlPr>
                      </m:fPr>
                      <m:num>
                        <m:r>
                          <a:rPr lang="fr-CH" sz="3100" i="1" dirty="0">
                            <a:latin typeface="Cambria Math" charset="0"/>
                          </a:rPr>
                          <m:t>1</m:t>
                        </m:r>
                      </m:num>
                      <m:den>
                        <m:r>
                          <a:rPr lang="fr-CH" sz="3100" i="1" dirty="0">
                            <a:latin typeface="Cambria Math" charset="0"/>
                          </a:rPr>
                          <m:t>9</m:t>
                        </m:r>
                      </m:den>
                    </m:f>
                  </m:oMath>
                </a14:m>
                <a:r>
                  <a:rPr lang="en-US" sz="3100" dirty="0"/>
                  <a:t> </a:t>
                </a:r>
              </a:p>
              <a:p>
                <a:r>
                  <a:rPr lang="en-US" sz="3100" dirty="0"/>
                  <a:t> </a:t>
                </a:r>
                <a14:m>
                  <m:oMath xmlns:m="http://schemas.openxmlformats.org/officeDocument/2006/math">
                    <m:r>
                      <a:rPr lang="en-US" sz="3100" i="1" dirty="0">
                        <a:latin typeface="Cambria Math" charset="0"/>
                      </a:rPr>
                      <m:t>𝑃</m:t>
                    </m:r>
                    <m:d>
                      <m:dPr>
                        <m:ctrlPr>
                          <a:rPr lang="en-US" sz="3100" i="1" dirty="0">
                            <a:latin typeface="Cambria Math" panose="02040503050406030204" pitchFamily="18" charset="0"/>
                          </a:rPr>
                        </m:ctrlPr>
                      </m:dPr>
                      <m:e>
                        <m:sSub>
                          <m:sSubPr>
                            <m:ctrlPr>
                              <a:rPr lang="en-US" sz="3100" i="1" dirty="0">
                                <a:latin typeface="Cambria Math" panose="02040503050406030204" pitchFamily="18" charset="0"/>
                              </a:rPr>
                            </m:ctrlPr>
                          </m:sSubPr>
                          <m:e>
                            <m:r>
                              <a:rPr lang="fr-CH" sz="3100" i="1" dirty="0">
                                <a:latin typeface="Cambria Math" charset="0"/>
                              </a:rPr>
                              <m:t>𝑇</m:t>
                            </m:r>
                          </m:e>
                          <m:sub>
                            <m:r>
                              <a:rPr lang="fr-CH" sz="3100" i="1" dirty="0">
                                <a:latin typeface="Cambria Math" charset="0"/>
                              </a:rPr>
                              <m:t>𝑐</m:t>
                            </m:r>
                            <m:r>
                              <a:rPr lang="fr-CH" sz="3100" b="0" i="1" dirty="0" smtClean="0">
                                <a:latin typeface="Cambria Math" charset="0"/>
                              </a:rPr>
                              <m:t>𝑛</m:t>
                            </m:r>
                          </m:sub>
                        </m:sSub>
                      </m:e>
                      <m:e>
                        <m:r>
                          <a:rPr lang="en-US" sz="3100" i="1" dirty="0" err="1">
                            <a:latin typeface="Cambria Math" charset="0"/>
                          </a:rPr>
                          <m:t>𝐴</m:t>
                        </m:r>
                      </m:e>
                    </m:d>
                    <m:r>
                      <a:rPr lang="en-US" sz="3100" i="1" dirty="0">
                        <a:latin typeface="Cambria Math" charset="0"/>
                      </a:rPr>
                      <m:t>= </m:t>
                    </m:r>
                    <m:f>
                      <m:fPr>
                        <m:ctrlPr>
                          <a:rPr lang="en-US" sz="3100" i="1" dirty="0">
                            <a:latin typeface="Cambria Math" panose="02040503050406030204" pitchFamily="18" charset="0"/>
                          </a:rPr>
                        </m:ctrlPr>
                      </m:fPr>
                      <m:num>
                        <m:r>
                          <a:rPr lang="fr-CH" sz="3100" i="1" dirty="0">
                            <a:latin typeface="Cambria Math" charset="0"/>
                          </a:rPr>
                          <m:t>1</m:t>
                        </m:r>
                      </m:num>
                      <m:den>
                        <m:r>
                          <a:rPr lang="fr-CH" sz="3100" i="1" dirty="0">
                            <a:latin typeface="Cambria Math" charset="0"/>
                          </a:rPr>
                          <m:t>36</m:t>
                        </m:r>
                      </m:den>
                    </m:f>
                    <m:r>
                      <a:rPr lang="fr-CH" sz="3100" i="1" dirty="0">
                        <a:latin typeface="Cambria Math" charset="0"/>
                      </a:rPr>
                      <m:t>,</m:t>
                    </m:r>
                    <m:r>
                      <a:rPr lang="en-US" sz="3100" i="1" dirty="0">
                        <a:latin typeface="Cambria Math" charset="0"/>
                      </a:rPr>
                      <m:t> </m:t>
                    </m:r>
                    <m:r>
                      <a:rPr lang="fr-CH" sz="3100" b="0" i="1" dirty="0">
                        <a:latin typeface="Cambria Math" panose="02040503050406030204" pitchFamily="18" charset="0"/>
                      </a:rPr>
                      <m:t>         </m:t>
                    </m:r>
                    <m:r>
                      <a:rPr lang="en-US" sz="3100" i="1" dirty="0">
                        <a:latin typeface="Cambria Math" charset="0"/>
                      </a:rPr>
                      <m:t>𝑃</m:t>
                    </m:r>
                    <m:r>
                      <a:rPr lang="en-US" sz="3100" i="1" dirty="0">
                        <a:latin typeface="Cambria Math" charset="0"/>
                      </a:rPr>
                      <m:t>(</m:t>
                    </m:r>
                    <m:sSub>
                      <m:sSubPr>
                        <m:ctrlPr>
                          <a:rPr lang="en-US" sz="3100" i="1" dirty="0">
                            <a:latin typeface="Cambria Math" panose="02040503050406030204" pitchFamily="18" charset="0"/>
                          </a:rPr>
                        </m:ctrlPr>
                      </m:sSubPr>
                      <m:e>
                        <m:r>
                          <a:rPr lang="fr-CH" sz="3100" i="1" dirty="0">
                            <a:latin typeface="Cambria Math" charset="0"/>
                          </a:rPr>
                          <m:t>𝑇</m:t>
                        </m:r>
                      </m:e>
                      <m:sub>
                        <m:r>
                          <a:rPr lang="fr-CH" sz="3100" i="1" dirty="0">
                            <a:latin typeface="Cambria Math" charset="0"/>
                          </a:rPr>
                          <m:t>𝑐</m:t>
                        </m:r>
                        <m:r>
                          <a:rPr lang="fr-CH" sz="3100" b="0" i="1" dirty="0" smtClean="0">
                            <a:latin typeface="Cambria Math" charset="0"/>
                          </a:rPr>
                          <m:t>𝑛</m:t>
                        </m:r>
                      </m:sub>
                    </m:sSub>
                    <m:r>
                      <a:rPr lang="en-US" sz="3100" i="1" dirty="0" err="1">
                        <a:latin typeface="Cambria Math" charset="0"/>
                      </a:rPr>
                      <m:t>|</m:t>
                    </m:r>
                    <m:r>
                      <a:rPr lang="fr-CH" sz="3100" b="0" i="1" dirty="0" smtClean="0">
                        <a:latin typeface="Cambria Math" panose="02040503050406030204" pitchFamily="18" charset="0"/>
                      </a:rPr>
                      <m:t>𝑢</m:t>
                    </m:r>
                    <m:r>
                      <a:rPr lang="en-US" sz="3100" i="1" dirty="0">
                        <a:latin typeface="Cambria Math" charset="0"/>
                      </a:rPr>
                      <m:t>) = </m:t>
                    </m:r>
                    <m:f>
                      <m:fPr>
                        <m:ctrlPr>
                          <a:rPr lang="en-US" sz="3100" i="1" dirty="0">
                            <a:latin typeface="Cambria Math" panose="02040503050406030204" pitchFamily="18" charset="0"/>
                          </a:rPr>
                        </m:ctrlPr>
                      </m:fPr>
                      <m:num>
                        <m:r>
                          <a:rPr lang="fr-CH" sz="3100" i="1" dirty="0">
                            <a:latin typeface="Cambria Math" charset="0"/>
                          </a:rPr>
                          <m:t>1</m:t>
                        </m:r>
                      </m:num>
                      <m:den>
                        <m:r>
                          <a:rPr lang="fr-CH" sz="3100" i="1" dirty="0">
                            <a:latin typeface="Cambria Math" charset="0"/>
                          </a:rPr>
                          <m:t>81</m:t>
                        </m:r>
                      </m:den>
                    </m:f>
                  </m:oMath>
                </a14:m>
                <a:endParaRPr lang="en-US" sz="3100" dirty="0"/>
              </a:p>
              <a:p>
                <a14:m>
                  <m:oMath xmlns:m="http://schemas.openxmlformats.org/officeDocument/2006/math">
                    <m:r>
                      <a:rPr lang="fr-CH" sz="3100" b="0" i="1" dirty="0" smtClean="0">
                        <a:latin typeface="Cambria Math" charset="0"/>
                      </a:rPr>
                      <m:t> </m:t>
                    </m:r>
                    <m:r>
                      <a:rPr lang="en-US" sz="3100" i="1" dirty="0">
                        <a:latin typeface="Cambria Math" charset="0"/>
                      </a:rPr>
                      <m:t>𝑃</m:t>
                    </m:r>
                    <m:r>
                      <a:rPr lang="fr-CH" sz="3100" i="1" dirty="0">
                        <a:latin typeface="Cambria Math" charset="0"/>
                      </a:rPr>
                      <m:t>(</m:t>
                    </m:r>
                    <m:r>
                      <a:rPr lang="fr-CH" sz="3100" i="1" dirty="0">
                        <a:latin typeface="Cambria Math" charset="0"/>
                      </a:rPr>
                      <m:t>𝐴</m:t>
                    </m:r>
                    <m:r>
                      <a:rPr lang="fr-CH" sz="3100" i="1" dirty="0">
                        <a:latin typeface="Cambria Math" charset="0"/>
                      </a:rPr>
                      <m:t>)= </m:t>
                    </m:r>
                    <m:f>
                      <m:fPr>
                        <m:ctrlPr>
                          <a:rPr lang="en-US" sz="3100" i="1" dirty="0">
                            <a:latin typeface="Cambria Math" panose="02040503050406030204" pitchFamily="18" charset="0"/>
                          </a:rPr>
                        </m:ctrlPr>
                      </m:fPr>
                      <m:num>
                        <m:r>
                          <a:rPr lang="fr-CH" sz="3100" i="1" dirty="0">
                            <a:latin typeface="Cambria Math" charset="0"/>
                          </a:rPr>
                          <m:t>3</m:t>
                        </m:r>
                      </m:num>
                      <m:den>
                        <m:r>
                          <a:rPr lang="fr-CH" sz="3100" i="1" dirty="0">
                            <a:latin typeface="Cambria Math" charset="0"/>
                          </a:rPr>
                          <m:t>13</m:t>
                        </m:r>
                      </m:den>
                    </m:f>
                    <m:r>
                      <a:rPr lang="fr-CH" sz="3100" i="1" dirty="0">
                        <a:latin typeface="Cambria Math" charset="0"/>
                      </a:rPr>
                      <m:t>,</m:t>
                    </m:r>
                    <m:r>
                      <a:rPr lang="en-US" sz="3100" i="1" dirty="0">
                        <a:latin typeface="Cambria Math" charset="0"/>
                      </a:rPr>
                      <m:t> </m:t>
                    </m:r>
                    <m:r>
                      <a:rPr lang="fr-CH" sz="3100" b="0" i="1" dirty="0">
                        <a:latin typeface="Cambria Math" panose="02040503050406030204" pitchFamily="18" charset="0"/>
                      </a:rPr>
                      <m:t>                </m:t>
                    </m:r>
                    <m:r>
                      <a:rPr lang="en-US" sz="3100" i="1" dirty="0">
                        <a:latin typeface="Cambria Math" charset="0"/>
                      </a:rPr>
                      <m:t>𝑃</m:t>
                    </m:r>
                    <m:r>
                      <a:rPr lang="en-US" sz="3100" i="1" dirty="0">
                        <a:latin typeface="Cambria Math" charset="0"/>
                      </a:rPr>
                      <m:t>(</m:t>
                    </m:r>
                    <m:r>
                      <a:rPr lang="fr-CH" sz="3100" b="0" i="1" dirty="0" smtClean="0">
                        <a:latin typeface="Cambria Math" panose="02040503050406030204" pitchFamily="18" charset="0"/>
                      </a:rPr>
                      <m:t>𝑢</m:t>
                    </m:r>
                    <m:r>
                      <a:rPr lang="en-US" sz="3100" i="1" dirty="0">
                        <a:latin typeface="Cambria Math" charset="0"/>
                      </a:rPr>
                      <m:t>) = </m:t>
                    </m:r>
                    <m:f>
                      <m:fPr>
                        <m:ctrlPr>
                          <a:rPr lang="en-US" sz="3100" i="1" dirty="0">
                            <a:latin typeface="Cambria Math" panose="02040503050406030204" pitchFamily="18" charset="0"/>
                          </a:rPr>
                        </m:ctrlPr>
                      </m:fPr>
                      <m:num>
                        <m:r>
                          <a:rPr lang="fr-CH" sz="3100" i="1" dirty="0">
                            <a:latin typeface="Cambria Math" charset="0"/>
                          </a:rPr>
                          <m:t>4</m:t>
                        </m:r>
                      </m:num>
                      <m:den>
                        <m:r>
                          <a:rPr lang="fr-CH" sz="3100" i="1" dirty="0">
                            <a:latin typeface="Cambria Math" charset="0"/>
                          </a:rPr>
                          <m:t>13</m:t>
                        </m:r>
                      </m:den>
                    </m:f>
                  </m:oMath>
                </a14:m>
                <a:r>
                  <a:rPr lang="en-US" sz="3100" dirty="0"/>
                  <a:t> </a:t>
                </a:r>
                <a:r>
                  <a:rPr lang="en-US" sz="3200" dirty="0"/>
                  <a:t> </a:t>
                </a:r>
                <a:r>
                  <a:rPr lang="en-US" sz="2800" dirty="0"/>
                  <a:t>(13 instances total)</a:t>
                </a:r>
              </a:p>
              <a:p>
                <a:r>
                  <a:rPr lang="en-US" sz="3100" dirty="0"/>
                  <a:t> </a:t>
                </a:r>
                <a14:m>
                  <m:oMath xmlns:m="http://schemas.openxmlformats.org/officeDocument/2006/math">
                    <m:r>
                      <a:rPr lang="en-US" sz="3100" i="1" dirty="0">
                        <a:latin typeface="Cambria Math" charset="0"/>
                      </a:rPr>
                      <m:t>𝑃</m:t>
                    </m:r>
                    <m:r>
                      <a:rPr lang="fr-CH" sz="3100" i="1" dirty="0">
                        <a:latin typeface="Cambria Math" charset="0"/>
                      </a:rPr>
                      <m:t>(</m:t>
                    </m:r>
                    <m:r>
                      <a:rPr lang="fr-CH" sz="3100" i="1" dirty="0">
                        <a:latin typeface="Cambria Math" charset="0"/>
                      </a:rPr>
                      <m:t>𝐴</m:t>
                    </m:r>
                    <m:r>
                      <a:rPr lang="fr-CH" sz="3100" i="1" dirty="0">
                        <a:latin typeface="Cambria Math" charset="0"/>
                      </a:rPr>
                      <m:t>|</m:t>
                    </m:r>
                    <m:sSub>
                      <m:sSubPr>
                        <m:ctrlPr>
                          <a:rPr lang="en-US" sz="3100" i="1" dirty="0">
                            <a:latin typeface="Cambria Math" panose="02040503050406030204" pitchFamily="18" charset="0"/>
                          </a:rPr>
                        </m:ctrlPr>
                      </m:sSubPr>
                      <m:e>
                        <m:r>
                          <a:rPr lang="fr-CH" sz="3100" i="1" dirty="0">
                            <a:latin typeface="Cambria Math" charset="0"/>
                          </a:rPr>
                          <m:t>𝑇</m:t>
                        </m:r>
                      </m:e>
                      <m:sub>
                        <m:r>
                          <a:rPr lang="fr-CH" sz="3100" i="1" dirty="0">
                            <a:latin typeface="Cambria Math" charset="0"/>
                          </a:rPr>
                          <m:t>𝑐</m:t>
                        </m:r>
                        <m:r>
                          <a:rPr lang="fr-CH" sz="3100" b="0" i="1" dirty="0" smtClean="0">
                            <a:latin typeface="Cambria Math" charset="0"/>
                          </a:rPr>
                          <m:t>𝑛</m:t>
                        </m:r>
                      </m:sub>
                    </m:sSub>
                    <m:r>
                      <a:rPr lang="fr-CH" sz="3100" i="1" dirty="0">
                        <a:latin typeface="Cambria Math" charset="0"/>
                      </a:rPr>
                      <m:t>)</m:t>
                    </m:r>
                    <m:r>
                      <a:rPr lang="fr-CH" sz="3100" i="1" dirty="0">
                        <a:latin typeface="Cambria Math" charset="0"/>
                        <a:ea typeface="Cambria Math" charset="0"/>
                        <a:cs typeface="Cambria Math" charset="0"/>
                      </a:rPr>
                      <m:t>∝</m:t>
                    </m:r>
                    <m:r>
                      <a:rPr lang="en-US" sz="3100" i="1" dirty="0">
                        <a:latin typeface="Cambria Math" charset="0"/>
                      </a:rPr>
                      <m:t> </m:t>
                    </m:r>
                    <m:f>
                      <m:fPr>
                        <m:ctrlPr>
                          <a:rPr lang="en-US" sz="3100" i="1" dirty="0">
                            <a:latin typeface="Cambria Math" panose="02040503050406030204" pitchFamily="18" charset="0"/>
                          </a:rPr>
                        </m:ctrlPr>
                      </m:fPr>
                      <m:num>
                        <m:r>
                          <a:rPr lang="fr-CH" sz="3100" i="1" dirty="0">
                            <a:latin typeface="Cambria Math" charset="0"/>
                          </a:rPr>
                          <m:t>1</m:t>
                        </m:r>
                      </m:num>
                      <m:den>
                        <m:r>
                          <a:rPr lang="fr-CH" sz="3100" i="1" dirty="0">
                            <a:latin typeface="Cambria Math" charset="0"/>
                          </a:rPr>
                          <m:t>36</m:t>
                        </m:r>
                      </m:den>
                    </m:f>
                    <m:f>
                      <m:fPr>
                        <m:ctrlPr>
                          <a:rPr lang="fr-CH" sz="3100" i="1" dirty="0">
                            <a:latin typeface="Cambria Math" panose="02040503050406030204" pitchFamily="18" charset="0"/>
                          </a:rPr>
                        </m:ctrlPr>
                      </m:fPr>
                      <m:num>
                        <m:r>
                          <a:rPr lang="fr-CH" sz="3100" i="1" dirty="0">
                            <a:latin typeface="Cambria Math" charset="0"/>
                          </a:rPr>
                          <m:t>3</m:t>
                        </m:r>
                      </m:num>
                      <m:den>
                        <m:r>
                          <a:rPr lang="fr-CH" sz="3100" i="1" dirty="0">
                            <a:latin typeface="Cambria Math" charset="0"/>
                          </a:rPr>
                          <m:t>13</m:t>
                        </m:r>
                      </m:den>
                    </m:f>
                    <m:r>
                      <a:rPr lang="fr-CH" sz="3100" i="1" dirty="0">
                        <a:latin typeface="Cambria Math" charset="0"/>
                      </a:rPr>
                      <m:t>,</m:t>
                    </m:r>
                    <m:r>
                      <a:rPr lang="en-US" sz="3100" i="1" dirty="0">
                        <a:latin typeface="Cambria Math" charset="0"/>
                      </a:rPr>
                      <m:t> </m:t>
                    </m:r>
                    <m:r>
                      <a:rPr lang="fr-CH" sz="3100" b="0" i="1" dirty="0">
                        <a:latin typeface="Cambria Math" panose="02040503050406030204" pitchFamily="18" charset="0"/>
                      </a:rPr>
                      <m:t>    </m:t>
                    </m:r>
                    <m:r>
                      <a:rPr lang="en-US" sz="3100" i="1" dirty="0">
                        <a:latin typeface="Cambria Math" charset="0"/>
                      </a:rPr>
                      <m:t>𝑃</m:t>
                    </m:r>
                    <m:r>
                      <a:rPr lang="fr-CH" sz="3100" i="1" dirty="0">
                        <a:latin typeface="Cambria Math" charset="0"/>
                      </a:rPr>
                      <m:t>(</m:t>
                    </m:r>
                    <m:r>
                      <a:rPr lang="fr-CH" sz="3100" b="0" i="1" dirty="0" smtClean="0">
                        <a:latin typeface="Cambria Math" panose="02040503050406030204" pitchFamily="18" charset="0"/>
                      </a:rPr>
                      <m:t>𝑢</m:t>
                    </m:r>
                    <m:r>
                      <a:rPr lang="fr-CH" sz="3100" i="1" dirty="0">
                        <a:latin typeface="Cambria Math" charset="0"/>
                      </a:rPr>
                      <m:t>|</m:t>
                    </m:r>
                    <m:sSub>
                      <m:sSubPr>
                        <m:ctrlPr>
                          <a:rPr lang="en-US" sz="3100" i="1" dirty="0">
                            <a:latin typeface="Cambria Math" panose="02040503050406030204" pitchFamily="18" charset="0"/>
                          </a:rPr>
                        </m:ctrlPr>
                      </m:sSubPr>
                      <m:e>
                        <m:r>
                          <a:rPr lang="fr-CH" sz="3100" i="1" dirty="0">
                            <a:latin typeface="Cambria Math" charset="0"/>
                          </a:rPr>
                          <m:t>𝑇</m:t>
                        </m:r>
                      </m:e>
                      <m:sub>
                        <m:r>
                          <a:rPr lang="fr-CH" sz="3100" i="1" dirty="0">
                            <a:latin typeface="Cambria Math" charset="0"/>
                          </a:rPr>
                          <m:t>𝑐</m:t>
                        </m:r>
                        <m:r>
                          <a:rPr lang="fr-CH" sz="3100" b="0" i="1" dirty="0" smtClean="0">
                            <a:latin typeface="Cambria Math" charset="0"/>
                          </a:rPr>
                          <m:t>𝑛</m:t>
                        </m:r>
                      </m:sub>
                    </m:sSub>
                    <m:r>
                      <a:rPr lang="fr-CH" sz="3100" i="1" dirty="0">
                        <a:latin typeface="Cambria Math" charset="0"/>
                      </a:rPr>
                      <m:t>)</m:t>
                    </m:r>
                    <m:r>
                      <a:rPr lang="fr-CH" sz="3100" i="1" dirty="0">
                        <a:latin typeface="Cambria Math" charset="0"/>
                        <a:ea typeface="Cambria Math" charset="0"/>
                        <a:cs typeface="Cambria Math" charset="0"/>
                      </a:rPr>
                      <m:t>∝</m:t>
                    </m:r>
                    <m:r>
                      <a:rPr lang="en-US" sz="3100" i="1" dirty="0">
                        <a:latin typeface="Cambria Math" charset="0"/>
                      </a:rPr>
                      <m:t> </m:t>
                    </m:r>
                    <m:f>
                      <m:fPr>
                        <m:ctrlPr>
                          <a:rPr lang="en-US" sz="3100" i="1" dirty="0">
                            <a:latin typeface="Cambria Math" panose="02040503050406030204" pitchFamily="18" charset="0"/>
                          </a:rPr>
                        </m:ctrlPr>
                      </m:fPr>
                      <m:num>
                        <m:r>
                          <a:rPr lang="fr-CH" sz="3100" i="1" dirty="0">
                            <a:latin typeface="Cambria Math" charset="0"/>
                          </a:rPr>
                          <m:t>1</m:t>
                        </m:r>
                      </m:num>
                      <m:den>
                        <m:r>
                          <a:rPr lang="fr-CH" sz="3100" i="1" dirty="0">
                            <a:latin typeface="Cambria Math" charset="0"/>
                          </a:rPr>
                          <m:t>81</m:t>
                        </m:r>
                      </m:den>
                    </m:f>
                    <m:f>
                      <m:fPr>
                        <m:ctrlPr>
                          <a:rPr lang="fr-CH" sz="3100" i="1" dirty="0">
                            <a:latin typeface="Cambria Math" panose="02040503050406030204" pitchFamily="18" charset="0"/>
                          </a:rPr>
                        </m:ctrlPr>
                      </m:fPr>
                      <m:num>
                        <m:r>
                          <a:rPr lang="fr-CH" sz="3100" i="1" dirty="0">
                            <a:latin typeface="Cambria Math" charset="0"/>
                          </a:rPr>
                          <m:t>4</m:t>
                        </m:r>
                      </m:num>
                      <m:den>
                        <m:r>
                          <a:rPr lang="fr-CH" sz="3100" i="1" dirty="0">
                            <a:latin typeface="Cambria Math" charset="0"/>
                          </a:rPr>
                          <m:t>13</m:t>
                        </m:r>
                      </m:den>
                    </m:f>
                  </m:oMath>
                </a14:m>
                <a:endParaRPr lang="en-US" sz="1851" dirty="0"/>
              </a:p>
              <a:p>
                <a:endParaRPr lang="en-US" sz="1851" dirty="0"/>
              </a:p>
              <a:p>
                <a:endParaRPr lang="en-US" dirty="0"/>
              </a:p>
              <a:p>
                <a:endParaRPr lang="en-US" dirty="0"/>
              </a:p>
              <a:p>
                <a:r>
                  <a:rPr lang="en-US" dirty="0"/>
                  <a:t>Thus, instance </a:t>
                </a:r>
                <a14:m>
                  <m:oMath xmlns:m="http://schemas.openxmlformats.org/officeDocument/2006/math">
                    <m:r>
                      <a:rPr lang="en-US" i="1" dirty="0" smtClean="0">
                        <a:latin typeface="Cambria Math" panose="02040503050406030204" pitchFamily="18" charset="0"/>
                      </a:rPr>
                      <m:t>𝑐𝑛</m:t>
                    </m:r>
                  </m:oMath>
                </a14:m>
                <a:r>
                  <a:rPr lang="en-US" dirty="0"/>
                  <a:t> is considered to correspond more likely to </a:t>
                </a:r>
                <a14:m>
                  <m:oMath xmlns:m="http://schemas.openxmlformats.org/officeDocument/2006/math">
                    <m:r>
                      <a:rPr lang="en-US" i="1" dirty="0" smtClean="0">
                        <a:latin typeface="Cambria Math" panose="02040503050406030204" pitchFamily="18" charset="0"/>
                      </a:rPr>
                      <m:t>𝐴</m:t>
                    </m:r>
                  </m:oMath>
                </a14:m>
                <a:r>
                  <a:rPr lang="en-US" dirty="0"/>
                  <a:t> than to </a:t>
                </a:r>
                <a14:m>
                  <m:oMath xmlns:m="http://schemas.openxmlformats.org/officeDocument/2006/math">
                    <m:r>
                      <a:rPr lang="en-US" i="1" dirty="0" smtClean="0">
                        <a:latin typeface="Cambria Math" panose="02040503050406030204" pitchFamily="18" charset="0"/>
                      </a:rPr>
                      <m:t>𝑢</m:t>
                    </m:r>
                  </m:oMath>
                </a14:m>
                <a:endParaRPr lang="en-US" i="1"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824" t="-1961"/>
                </a:stretch>
              </a:blipFill>
            </p:spPr>
            <p:txBody>
              <a:bodyPr/>
              <a:lstStyle/>
              <a:p>
                <a:r>
                  <a:rPr lang="en-CH">
                    <a:noFill/>
                  </a:rPr>
                  <a:t> </a:t>
                </a:r>
              </a:p>
            </p:txBody>
          </p:sp>
        </mc:Fallback>
      </mc:AlternateContent>
      <p:sp>
        <p:nvSpPr>
          <p:cNvPr id="4" name="Footer Placeholder 3"/>
          <p:cNvSpPr>
            <a:spLocks noGrp="1"/>
          </p:cNvSpPr>
          <p:nvPr>
            <p:ph type="ftr" sz="quarter" idx="10"/>
          </p:nvPr>
        </p:nvSpPr>
        <p:spPr/>
        <p:txBody>
          <a:bodyPr/>
          <a:lstStyle/>
          <a:p>
            <a:r>
              <a:rPr lang="fr-CH"/>
              <a:t>©2024, Karl Aberer, EPFL-IC, Laboratoire de systèmes d'informations répartis </a:t>
            </a:r>
            <a:endParaRPr lang="en-GB" dirty="0"/>
          </a:p>
        </p:txBody>
      </p:sp>
      <p:pic>
        <p:nvPicPr>
          <p:cNvPr id="6" name="Picture 5"/>
          <p:cNvPicPr>
            <a:picLocks noChangeAspect="1"/>
          </p:cNvPicPr>
          <p:nvPr/>
        </p:nvPicPr>
        <p:blipFill>
          <a:blip r:embed="rId4"/>
          <a:stretch>
            <a:fillRect/>
          </a:stretch>
        </p:blipFill>
        <p:spPr>
          <a:xfrm>
            <a:off x="6299671" y="2715434"/>
            <a:ext cx="5826169" cy="3497572"/>
          </a:xfrm>
          <a:prstGeom prst="rect">
            <a:avLst/>
          </a:prstGeom>
        </p:spPr>
      </p:pic>
    </p:spTree>
    <p:extLst>
      <p:ext uri="{BB962C8B-B14F-4D97-AF65-F5344CB8AC3E}">
        <p14:creationId xmlns:p14="http://schemas.microsoft.com/office/powerpoint/2010/main" val="94417120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7987" y="352072"/>
            <a:ext cx="11502284" cy="1056217"/>
          </a:xfrm>
        </p:spPr>
        <p:txBody>
          <a:bodyPr/>
          <a:lstStyle/>
          <a:p>
            <a:r>
              <a:rPr lang="en-US" dirty="0"/>
              <a:t>Computing Similarity between Classes A and B</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514350" indent="-514350">
                  <a:buAutoNum type="arabicPeriod"/>
                </a:pPr>
                <a:r>
                  <a:rPr lang="en-US" sz="2800" dirty="0"/>
                  <a:t>Take all instances of </a:t>
                </a:r>
                <a14:m>
                  <m:oMath xmlns:m="http://schemas.openxmlformats.org/officeDocument/2006/math">
                    <m:r>
                      <a:rPr lang="en-US" sz="2800" i="1" dirty="0">
                        <a:latin typeface="Cambria Math" charset="0"/>
                      </a:rPr>
                      <m:t>𝑈</m:t>
                    </m:r>
                    <m:r>
                      <a:rPr lang="en-US" sz="2800" i="1" dirty="0">
                        <a:latin typeface="Cambria Math" charset="0"/>
                      </a:rPr>
                      <m:t>1</m:t>
                    </m:r>
                  </m:oMath>
                </a14:m>
                <a:r>
                  <a:rPr lang="en-US" sz="2800" dirty="0"/>
                  <a:t> and train a classifier to decide whether an instance belongs to </a:t>
                </a:r>
                <a14:m>
                  <m:oMath xmlns:m="http://schemas.openxmlformats.org/officeDocument/2006/math">
                    <m:r>
                      <a:rPr lang="en-US" sz="2800" i="1" dirty="0">
                        <a:latin typeface="Cambria Math" charset="0"/>
                      </a:rPr>
                      <m:t>𝐴</m:t>
                    </m:r>
                  </m:oMath>
                </a14:m>
                <a:r>
                  <a:rPr lang="en-US" sz="2800" dirty="0"/>
                  <a:t> or not</a:t>
                </a:r>
              </a:p>
              <a:p>
                <a:pPr marL="1433390" lvl="1" indent="-514350"/>
                <a:r>
                  <a:rPr lang="en-US" sz="2300" dirty="0"/>
                  <a:t>Training set are instances in </a:t>
                </a:r>
                <a14:m>
                  <m:oMath xmlns:m="http://schemas.openxmlformats.org/officeDocument/2006/math">
                    <m:r>
                      <a:rPr lang="en-US" sz="2300" i="1" dirty="0" smtClean="0">
                        <a:latin typeface="Cambria Math" panose="02040503050406030204" pitchFamily="18" charset="0"/>
                      </a:rPr>
                      <m:t>𝐴</m:t>
                    </m:r>
                    <m:r>
                      <a:rPr lang="en-US" sz="2300" i="1" dirty="0">
                        <a:latin typeface="Cambria Math" panose="02040503050406030204" pitchFamily="18" charset="0"/>
                      </a:rPr>
                      <m:t> </m:t>
                    </m:r>
                  </m:oMath>
                </a14:m>
                <a:r>
                  <a:rPr lang="en-US" sz="2300" dirty="0"/>
                  <a:t>and </a:t>
                </a:r>
                <a14:m>
                  <m:oMath xmlns:m="http://schemas.openxmlformats.org/officeDocument/2006/math">
                    <m:acc>
                      <m:accPr>
                        <m:chr m:val="̅"/>
                        <m:ctrlPr>
                          <a:rPr lang="en-US" sz="2300" i="1" dirty="0" smtClean="0">
                            <a:latin typeface="Cambria Math" panose="02040503050406030204" pitchFamily="18" charset="0"/>
                          </a:rPr>
                        </m:ctrlPr>
                      </m:accPr>
                      <m:e>
                        <m:r>
                          <a:rPr lang="fr-CH" sz="2300" b="0" i="1" dirty="0" smtClean="0">
                            <a:latin typeface="Cambria Math" panose="02040503050406030204" pitchFamily="18" charset="0"/>
                          </a:rPr>
                          <m:t>𝐴</m:t>
                        </m:r>
                      </m:e>
                    </m:acc>
                  </m:oMath>
                </a14:m>
                <a:endParaRPr lang="en-US" sz="2300" dirty="0"/>
              </a:p>
              <a:p>
                <a:pPr marL="514350" indent="-514350">
                  <a:buAutoNum type="arabicPeriod"/>
                </a:pPr>
                <a:r>
                  <a:rPr lang="en-US" sz="2800" dirty="0"/>
                  <a:t>Select all instances in </a:t>
                </a:r>
                <a14:m>
                  <m:oMath xmlns:m="http://schemas.openxmlformats.org/officeDocument/2006/math">
                    <m:r>
                      <a:rPr lang="en-US" sz="2800" i="1" dirty="0">
                        <a:latin typeface="Cambria Math" charset="0"/>
                      </a:rPr>
                      <m:t>𝑈</m:t>
                    </m:r>
                    <m:r>
                      <a:rPr lang="en-US" sz="2800" i="1" dirty="0">
                        <a:latin typeface="Cambria Math" charset="0"/>
                      </a:rPr>
                      <m:t>2</m:t>
                    </m:r>
                  </m:oMath>
                </a14:m>
                <a:r>
                  <a:rPr lang="en-US" sz="2800" dirty="0"/>
                  <a:t> belonging to </a:t>
                </a:r>
                <a14:m>
                  <m:oMath xmlns:m="http://schemas.openxmlformats.org/officeDocument/2006/math">
                    <m:r>
                      <a:rPr lang="en-US" sz="2800" i="1" dirty="0" smtClean="0">
                        <a:latin typeface="Cambria Math" panose="02040503050406030204" pitchFamily="18" charset="0"/>
                      </a:rPr>
                      <m:t>𝐵</m:t>
                    </m:r>
                  </m:oMath>
                </a14:m>
                <a:r>
                  <a:rPr lang="en-US" sz="2800" dirty="0"/>
                  <a:t>: </a:t>
                </a:r>
                <a14:m>
                  <m:oMath xmlns:m="http://schemas.openxmlformats.org/officeDocument/2006/math">
                    <m:sSup>
                      <m:sSupPr>
                        <m:ctrlPr>
                          <a:rPr lang="en-US" sz="2800" i="1" dirty="0">
                            <a:latin typeface="Cambria Math" panose="02040503050406030204" pitchFamily="18" charset="0"/>
                          </a:rPr>
                        </m:ctrlPr>
                      </m:sSupPr>
                      <m:e>
                        <m:r>
                          <a:rPr lang="fr-CH" sz="2800" i="1" dirty="0">
                            <a:latin typeface="Cambria Math" charset="0"/>
                          </a:rPr>
                          <m:t>𝑈</m:t>
                        </m:r>
                        <m:r>
                          <a:rPr lang="fr-CH" sz="2800" i="1" dirty="0">
                            <a:latin typeface="Cambria Math" charset="0"/>
                          </a:rPr>
                          <m:t>2</m:t>
                        </m:r>
                      </m:e>
                      <m:sup>
                        <m:r>
                          <a:rPr lang="fr-CH" sz="2800" i="1" dirty="0">
                            <a:latin typeface="Cambria Math" charset="0"/>
                          </a:rPr>
                          <m:t>𝐵</m:t>
                        </m:r>
                      </m:sup>
                    </m:sSup>
                  </m:oMath>
                </a14:m>
                <a:endParaRPr lang="en-US" sz="2800" dirty="0"/>
              </a:p>
              <a:p>
                <a:pPr marL="514350" indent="-514350">
                  <a:buAutoNum type="arabicPeriod"/>
                </a:pPr>
                <a:r>
                  <a:rPr lang="en-US" sz="2800" dirty="0"/>
                  <a:t>Apply the classifier trained with </a:t>
                </a:r>
                <a14:m>
                  <m:oMath xmlns:m="http://schemas.openxmlformats.org/officeDocument/2006/math">
                    <m:r>
                      <a:rPr lang="en-US" sz="2800" i="1" dirty="0">
                        <a:latin typeface="Cambria Math" charset="0"/>
                      </a:rPr>
                      <m:t>𝑈</m:t>
                    </m:r>
                    <m:r>
                      <a:rPr lang="en-US" sz="2800" i="1" dirty="0">
                        <a:latin typeface="Cambria Math" charset="0"/>
                      </a:rPr>
                      <m:t>1 </m:t>
                    </m:r>
                  </m:oMath>
                </a14:m>
                <a:r>
                  <a:rPr lang="en-US" sz="2800" dirty="0"/>
                  <a:t>to all instances in</a:t>
                </a:r>
                <a14:m>
                  <m:oMath xmlns:m="http://schemas.openxmlformats.org/officeDocument/2006/math">
                    <m:sSup>
                      <m:sSupPr>
                        <m:ctrlPr>
                          <a:rPr lang="en-US" sz="2800" i="1" dirty="0">
                            <a:latin typeface="Cambria Math" panose="02040503050406030204" pitchFamily="18" charset="0"/>
                          </a:rPr>
                        </m:ctrlPr>
                      </m:sSupPr>
                      <m:e>
                        <m:r>
                          <a:rPr lang="fr-CH" sz="2800" b="0" i="1" dirty="0" smtClean="0">
                            <a:latin typeface="Cambria Math" charset="0"/>
                          </a:rPr>
                          <m:t> </m:t>
                        </m:r>
                        <m:r>
                          <a:rPr lang="fr-CH" sz="2800" i="1" dirty="0">
                            <a:latin typeface="Cambria Math" charset="0"/>
                          </a:rPr>
                          <m:t>𝑈</m:t>
                        </m:r>
                        <m:r>
                          <a:rPr lang="fr-CH" sz="2800" i="1" dirty="0">
                            <a:latin typeface="Cambria Math" charset="0"/>
                          </a:rPr>
                          <m:t>2</m:t>
                        </m:r>
                      </m:e>
                      <m:sup>
                        <m:r>
                          <a:rPr lang="fr-CH" sz="2800" i="1" dirty="0">
                            <a:latin typeface="Cambria Math" charset="0"/>
                          </a:rPr>
                          <m:t>𝐵</m:t>
                        </m:r>
                      </m:sup>
                    </m:sSup>
                  </m:oMath>
                </a14:m>
                <a:r>
                  <a:rPr lang="en-US" sz="2800" dirty="0"/>
                  <a:t> to produce set </a:t>
                </a:r>
                <a14:m>
                  <m:oMath xmlns:m="http://schemas.openxmlformats.org/officeDocument/2006/math">
                    <m:sSup>
                      <m:sSupPr>
                        <m:ctrlPr>
                          <a:rPr lang="en-US" sz="2800" i="1" dirty="0">
                            <a:latin typeface="Cambria Math" panose="02040503050406030204" pitchFamily="18" charset="0"/>
                          </a:rPr>
                        </m:ctrlPr>
                      </m:sSupPr>
                      <m:e>
                        <m:r>
                          <a:rPr lang="fr-CH" sz="2800" i="1" dirty="0">
                            <a:latin typeface="Cambria Math" charset="0"/>
                          </a:rPr>
                          <m:t>𝑈</m:t>
                        </m:r>
                        <m:r>
                          <a:rPr lang="fr-CH" sz="2800" i="1" dirty="0">
                            <a:latin typeface="Cambria Math" charset="0"/>
                          </a:rPr>
                          <m:t>2</m:t>
                        </m:r>
                      </m:e>
                      <m:sup>
                        <m:r>
                          <a:rPr lang="fr-CH" sz="2800" i="1" dirty="0">
                            <a:latin typeface="Cambria Math" charset="0"/>
                          </a:rPr>
                          <m:t>𝐴𝐵</m:t>
                        </m:r>
                      </m:sup>
                    </m:sSup>
                  </m:oMath>
                </a14:m>
                <a:r>
                  <a:rPr lang="en-US" sz="2800" dirty="0"/>
                  <a:t>, the set of instances in </a:t>
                </a:r>
                <a14:m>
                  <m:oMath xmlns:m="http://schemas.openxmlformats.org/officeDocument/2006/math">
                    <m:r>
                      <a:rPr lang="en-US" sz="2800" i="1" dirty="0" smtClean="0">
                        <a:latin typeface="Cambria Math" panose="02040503050406030204" pitchFamily="18" charset="0"/>
                      </a:rPr>
                      <m:t>𝑈</m:t>
                    </m:r>
                    <m:r>
                      <a:rPr lang="en-US" sz="2800" i="1" dirty="0" smtClean="0">
                        <a:latin typeface="Cambria Math" panose="02040503050406030204" pitchFamily="18" charset="0"/>
                      </a:rPr>
                      <m:t>2</m:t>
                    </m:r>
                  </m:oMath>
                </a14:m>
                <a:r>
                  <a:rPr lang="en-US" sz="2800" dirty="0"/>
                  <a:t> that could correspond to </a:t>
                </a:r>
                <a14:m>
                  <m:oMath xmlns:m="http://schemas.openxmlformats.org/officeDocument/2006/math">
                    <m:r>
                      <a:rPr lang="en-US" sz="2800" i="1" dirty="0" smtClean="0">
                        <a:latin typeface="Cambria Math" panose="02040503050406030204" pitchFamily="18" charset="0"/>
                      </a:rPr>
                      <m:t>𝐴</m:t>
                    </m:r>
                  </m:oMath>
                </a14:m>
                <a:endParaRPr lang="en-US" sz="2800" dirty="0"/>
              </a:p>
              <a:p>
                <a:pPr marL="514350" indent="-514350">
                  <a:buAutoNum type="arabicPeriod"/>
                </a:pPr>
                <a:r>
                  <a:rPr lang="en-US" sz="2800" dirty="0"/>
                  <a:t>Do the same with roles of </a:t>
                </a:r>
                <a14:m>
                  <m:oMath xmlns:m="http://schemas.openxmlformats.org/officeDocument/2006/math">
                    <m:r>
                      <a:rPr lang="en-US" sz="2800" i="1" dirty="0" smtClean="0">
                        <a:latin typeface="Cambria Math" panose="02040503050406030204" pitchFamily="18" charset="0"/>
                      </a:rPr>
                      <m:t>𝐴</m:t>
                    </m:r>
                  </m:oMath>
                </a14:m>
                <a:r>
                  <a:rPr lang="en-US" sz="2800" dirty="0"/>
                  <a:t> and </a:t>
                </a:r>
                <a14:m>
                  <m:oMath xmlns:m="http://schemas.openxmlformats.org/officeDocument/2006/math">
                    <m:r>
                      <a:rPr lang="en-US" sz="2800" i="1" dirty="0" smtClean="0">
                        <a:latin typeface="Cambria Math" panose="02040503050406030204" pitchFamily="18" charset="0"/>
                      </a:rPr>
                      <m:t>𝐵</m:t>
                    </m:r>
                  </m:oMath>
                </a14:m>
                <a:r>
                  <a:rPr lang="en-US" sz="2800" dirty="0"/>
                  <a:t> exchanged</a:t>
                </a:r>
              </a:p>
              <a:p>
                <a:pPr marL="514350" indent="-514350">
                  <a:buAutoNum type="arabicPeriod"/>
                </a:pPr>
                <a:r>
                  <a:rPr lang="en-US" sz="2800" dirty="0"/>
                  <a:t>Compute </a:t>
                </a:r>
                <a14:m>
                  <m:oMath xmlns:m="http://schemas.openxmlformats.org/officeDocument/2006/math">
                    <m:r>
                      <a:rPr lang="en-US" sz="2800" i="1" dirty="0">
                        <a:latin typeface="Cambria Math" charset="0"/>
                      </a:rPr>
                      <m:t>𝑃</m:t>
                    </m:r>
                    <m:d>
                      <m:dPr>
                        <m:ctrlPr>
                          <a:rPr lang="en-US" sz="2800" i="1" dirty="0">
                            <a:latin typeface="Cambria Math" panose="02040503050406030204" pitchFamily="18" charset="0"/>
                          </a:rPr>
                        </m:ctrlPr>
                      </m:dPr>
                      <m:e>
                        <m:r>
                          <a:rPr lang="en-US" sz="2800" i="1" dirty="0">
                            <a:latin typeface="Cambria Math" charset="0"/>
                          </a:rPr>
                          <m:t>𝐴</m:t>
                        </m:r>
                        <m:r>
                          <a:rPr lang="en-US" sz="2800" i="1" dirty="0">
                            <a:latin typeface="Cambria Math" charset="0"/>
                          </a:rPr>
                          <m:t>,</m:t>
                        </m:r>
                        <m:r>
                          <a:rPr lang="en-US" sz="2800" i="1" dirty="0">
                            <a:latin typeface="Cambria Math" charset="0"/>
                          </a:rPr>
                          <m:t>𝐵</m:t>
                        </m:r>
                      </m:e>
                    </m:d>
                    <m:r>
                      <a:rPr lang="fr-CH" sz="2800" i="1" dirty="0">
                        <a:latin typeface="Cambria Math" charset="0"/>
                      </a:rPr>
                      <m:t>=</m:t>
                    </m:r>
                    <m:f>
                      <m:fPr>
                        <m:ctrlPr>
                          <a:rPr lang="fr-CH" sz="2800" i="1" dirty="0">
                            <a:latin typeface="Cambria Math" panose="02040503050406030204" pitchFamily="18" charset="0"/>
                          </a:rPr>
                        </m:ctrlPr>
                      </m:fPr>
                      <m:num>
                        <m:d>
                          <m:dPr>
                            <m:begChr m:val="|"/>
                            <m:endChr m:val="|"/>
                            <m:ctrlPr>
                              <a:rPr lang="fr-CH" sz="2800" i="1" dirty="0">
                                <a:latin typeface="Cambria Math" panose="02040503050406030204" pitchFamily="18" charset="0"/>
                              </a:rPr>
                            </m:ctrlPr>
                          </m:dPr>
                          <m:e>
                            <m:sSup>
                              <m:sSupPr>
                                <m:ctrlPr>
                                  <a:rPr lang="en-US" sz="2800" i="1" dirty="0">
                                    <a:latin typeface="Cambria Math" panose="02040503050406030204" pitchFamily="18" charset="0"/>
                                  </a:rPr>
                                </m:ctrlPr>
                              </m:sSupPr>
                              <m:e>
                                <m:r>
                                  <a:rPr lang="fr-CH" sz="2800" i="1" dirty="0">
                                    <a:latin typeface="Cambria Math" charset="0"/>
                                  </a:rPr>
                                  <m:t>𝑈</m:t>
                                </m:r>
                                <m:r>
                                  <a:rPr lang="fr-CH" sz="2800" i="1" dirty="0">
                                    <a:latin typeface="Cambria Math" charset="0"/>
                                  </a:rPr>
                                  <m:t>1</m:t>
                                </m:r>
                              </m:e>
                              <m:sup>
                                <m:r>
                                  <a:rPr lang="fr-CH" sz="2800" i="1" dirty="0">
                                    <a:latin typeface="Cambria Math" charset="0"/>
                                  </a:rPr>
                                  <m:t>𝐴𝐵</m:t>
                                </m:r>
                              </m:sup>
                            </m:sSup>
                          </m:e>
                        </m:d>
                        <m:r>
                          <a:rPr lang="fr-CH" sz="2800" i="1" dirty="0">
                            <a:latin typeface="Cambria Math" charset="0"/>
                          </a:rPr>
                          <m:t>+</m:t>
                        </m:r>
                        <m:d>
                          <m:dPr>
                            <m:begChr m:val="|"/>
                            <m:endChr m:val="|"/>
                            <m:ctrlPr>
                              <a:rPr lang="fr-CH" sz="2800" i="1" dirty="0">
                                <a:latin typeface="Cambria Math" panose="02040503050406030204" pitchFamily="18" charset="0"/>
                              </a:rPr>
                            </m:ctrlPr>
                          </m:dPr>
                          <m:e>
                            <m:sSup>
                              <m:sSupPr>
                                <m:ctrlPr>
                                  <a:rPr lang="en-US" sz="2800" i="1" dirty="0">
                                    <a:latin typeface="Cambria Math" panose="02040503050406030204" pitchFamily="18" charset="0"/>
                                  </a:rPr>
                                </m:ctrlPr>
                              </m:sSupPr>
                              <m:e>
                                <m:r>
                                  <a:rPr lang="fr-CH" sz="2800" i="1" dirty="0">
                                    <a:latin typeface="Cambria Math" charset="0"/>
                                  </a:rPr>
                                  <m:t>𝑈</m:t>
                                </m:r>
                                <m:r>
                                  <a:rPr lang="fr-CH" sz="2800" i="1" dirty="0">
                                    <a:latin typeface="Cambria Math" charset="0"/>
                                  </a:rPr>
                                  <m:t>2</m:t>
                                </m:r>
                              </m:e>
                              <m:sup>
                                <m:r>
                                  <a:rPr lang="fr-CH" sz="2800" i="1" dirty="0">
                                    <a:latin typeface="Cambria Math" charset="0"/>
                                  </a:rPr>
                                  <m:t>𝐴𝐵</m:t>
                                </m:r>
                              </m:sup>
                            </m:sSup>
                          </m:e>
                        </m:d>
                      </m:num>
                      <m:den>
                        <m:d>
                          <m:dPr>
                            <m:begChr m:val="|"/>
                            <m:endChr m:val="|"/>
                            <m:ctrlPr>
                              <a:rPr lang="fr-CH" sz="2800" i="1" dirty="0">
                                <a:latin typeface="Cambria Math" panose="02040503050406030204" pitchFamily="18" charset="0"/>
                              </a:rPr>
                            </m:ctrlPr>
                          </m:dPr>
                          <m:e>
                            <m:r>
                              <a:rPr lang="fr-CH" sz="2800" i="1" dirty="0">
                                <a:latin typeface="Cambria Math" charset="0"/>
                              </a:rPr>
                              <m:t>𝑈</m:t>
                            </m:r>
                            <m:r>
                              <a:rPr lang="fr-CH" sz="2800" i="1" dirty="0">
                                <a:latin typeface="Cambria Math" charset="0"/>
                              </a:rPr>
                              <m:t>1</m:t>
                            </m:r>
                          </m:e>
                        </m:d>
                        <m:r>
                          <a:rPr lang="fr-CH" sz="2800" i="1" dirty="0">
                            <a:latin typeface="Cambria Math" charset="0"/>
                          </a:rPr>
                          <m:t>+</m:t>
                        </m:r>
                        <m:d>
                          <m:dPr>
                            <m:begChr m:val="|"/>
                            <m:endChr m:val="|"/>
                            <m:ctrlPr>
                              <a:rPr lang="fr-CH" sz="2800" i="1" dirty="0">
                                <a:latin typeface="Cambria Math" panose="02040503050406030204" pitchFamily="18" charset="0"/>
                              </a:rPr>
                            </m:ctrlPr>
                          </m:dPr>
                          <m:e>
                            <m:r>
                              <a:rPr lang="fr-CH" sz="2800" i="1" dirty="0">
                                <a:latin typeface="Cambria Math" charset="0"/>
                              </a:rPr>
                              <m:t>𝑈</m:t>
                            </m:r>
                            <m:r>
                              <a:rPr lang="fr-CH" sz="2800" i="1" dirty="0">
                                <a:latin typeface="Cambria Math" charset="0"/>
                              </a:rPr>
                              <m:t>2</m:t>
                            </m:r>
                          </m:e>
                        </m:d>
                      </m:den>
                    </m:f>
                  </m:oMath>
                </a14:m>
                <a:endParaRPr lang="en-US" sz="2800" dirty="0"/>
              </a:p>
              <a:p>
                <a:pPr marL="514350" indent="-514350">
                  <a:buAutoNum type="arabicPeriod"/>
                </a:pPr>
                <a:r>
                  <a:rPr lang="en-US" sz="2800" dirty="0"/>
                  <a:t>Compute similarly </a:t>
                </a:r>
                <a14:m>
                  <m:oMath xmlns:m="http://schemas.openxmlformats.org/officeDocument/2006/math">
                    <m:r>
                      <a:rPr lang="en-US" sz="2800" i="1" dirty="0">
                        <a:latin typeface="Cambria Math" charset="0"/>
                      </a:rPr>
                      <m:t>𝑃</m:t>
                    </m:r>
                    <m:d>
                      <m:dPr>
                        <m:ctrlPr>
                          <a:rPr lang="en-US" sz="2800" i="1" dirty="0">
                            <a:latin typeface="Cambria Math" panose="02040503050406030204" pitchFamily="18" charset="0"/>
                          </a:rPr>
                        </m:ctrlPr>
                      </m:dPr>
                      <m:e>
                        <m:r>
                          <a:rPr lang="en-US" sz="2800" i="1" dirty="0">
                            <a:latin typeface="Cambria Math" charset="0"/>
                          </a:rPr>
                          <m:t>𝐴</m:t>
                        </m:r>
                        <m:r>
                          <a:rPr lang="en-US" sz="2800" i="1" dirty="0">
                            <a:latin typeface="Cambria Math" charset="0"/>
                          </a:rPr>
                          <m:t>,</m:t>
                        </m:r>
                        <m:acc>
                          <m:accPr>
                            <m:chr m:val="̅"/>
                            <m:ctrlPr>
                              <a:rPr lang="en-US" sz="2800" i="1" dirty="0">
                                <a:latin typeface="Cambria Math" panose="02040503050406030204" pitchFamily="18" charset="0"/>
                              </a:rPr>
                            </m:ctrlPr>
                          </m:accPr>
                          <m:e>
                            <m:r>
                              <a:rPr lang="fr-CH" sz="2800" i="1" dirty="0">
                                <a:latin typeface="Cambria Math" charset="0"/>
                              </a:rPr>
                              <m:t>𝐵</m:t>
                            </m:r>
                          </m:e>
                        </m:acc>
                      </m:e>
                    </m:d>
                  </m:oMath>
                </a14:m>
                <a:r>
                  <a:rPr lang="en-US" sz="2800" dirty="0"/>
                  <a:t> etc</a:t>
                </a:r>
              </a:p>
              <a:p>
                <a:pPr marL="514350" indent="-514350">
                  <a:buFontTx/>
                  <a:buAutoNum type="arabicPeriod"/>
                </a:pPr>
                <a:r>
                  <a:rPr lang="en-US" sz="2800" dirty="0"/>
                  <a:t>Then compute </a:t>
                </a:r>
                <a14:m>
                  <m:oMath xmlns:m="http://schemas.openxmlformats.org/officeDocument/2006/math">
                    <m:r>
                      <a:rPr lang="fr-CH" sz="2800" i="1">
                        <a:latin typeface="Cambria Math" charset="0"/>
                      </a:rPr>
                      <m:t>𝑠𝑖𝑚</m:t>
                    </m:r>
                    <m:d>
                      <m:dPr>
                        <m:ctrlPr>
                          <a:rPr lang="fr-CH" sz="2800" i="1">
                            <a:latin typeface="Cambria Math" panose="02040503050406030204" pitchFamily="18" charset="0"/>
                          </a:rPr>
                        </m:ctrlPr>
                      </m:dPr>
                      <m:e>
                        <m:r>
                          <a:rPr lang="fr-CH" sz="2800" i="1">
                            <a:latin typeface="Cambria Math" charset="0"/>
                          </a:rPr>
                          <m:t>𝐴</m:t>
                        </m:r>
                        <m:r>
                          <a:rPr lang="fr-CH" sz="2800" i="1">
                            <a:latin typeface="Cambria Math" charset="0"/>
                          </a:rPr>
                          <m:t>,</m:t>
                        </m:r>
                        <m:r>
                          <a:rPr lang="fr-CH" sz="2800" i="1">
                            <a:latin typeface="Cambria Math" charset="0"/>
                          </a:rPr>
                          <m:t>𝐵</m:t>
                        </m:r>
                      </m:e>
                    </m:d>
                  </m:oMath>
                </a14:m>
                <a:r>
                  <a:rPr lang="en-US" sz="2800" dirty="0"/>
                  <a:t> = </a:t>
                </a:r>
                <a14:m>
                  <m:oMath xmlns:m="http://schemas.openxmlformats.org/officeDocument/2006/math">
                    <m:f>
                      <m:fPr>
                        <m:ctrlPr>
                          <a:rPr lang="en-US" sz="2800" i="1" dirty="0">
                            <a:latin typeface="Cambria Math" panose="02040503050406030204" pitchFamily="18" charset="0"/>
                          </a:rPr>
                        </m:ctrlPr>
                      </m:fPr>
                      <m:num>
                        <m:r>
                          <a:rPr lang="fr-CH" sz="2800" i="1" dirty="0">
                            <a:latin typeface="Cambria Math" charset="0"/>
                          </a:rPr>
                          <m:t>𝑃</m:t>
                        </m:r>
                        <m:r>
                          <a:rPr lang="fr-CH" sz="2800" i="1" dirty="0">
                            <a:latin typeface="Cambria Math" charset="0"/>
                          </a:rPr>
                          <m:t>(</m:t>
                        </m:r>
                        <m:r>
                          <a:rPr lang="fr-CH" sz="2800" i="1" dirty="0">
                            <a:latin typeface="Cambria Math" charset="0"/>
                          </a:rPr>
                          <m:t>𝐴</m:t>
                        </m:r>
                        <m:r>
                          <a:rPr lang="fr-CH" sz="2800" i="1" dirty="0">
                            <a:latin typeface="Cambria Math" charset="0"/>
                          </a:rPr>
                          <m:t>,</m:t>
                        </m:r>
                        <m:r>
                          <a:rPr lang="fr-CH" sz="2800" i="1" dirty="0">
                            <a:latin typeface="Cambria Math" charset="0"/>
                            <a:ea typeface="Cambria Math" charset="0"/>
                            <a:cs typeface="Cambria Math" charset="0"/>
                          </a:rPr>
                          <m:t>𝐵</m:t>
                        </m:r>
                        <m:r>
                          <a:rPr lang="fr-CH" sz="2800" i="1" dirty="0">
                            <a:latin typeface="Cambria Math" charset="0"/>
                            <a:ea typeface="Cambria Math" charset="0"/>
                            <a:cs typeface="Cambria Math" charset="0"/>
                          </a:rPr>
                          <m:t>)</m:t>
                        </m:r>
                      </m:num>
                      <m:den>
                        <m:r>
                          <a:rPr lang="fr-CH" sz="2800" i="1" dirty="0">
                            <a:latin typeface="Cambria Math" charset="0"/>
                            <a:ea typeface="Cambria Math" charset="0"/>
                            <a:cs typeface="Cambria Math" charset="0"/>
                          </a:rPr>
                          <m:t>(</m:t>
                        </m:r>
                        <m:r>
                          <a:rPr lang="fr-CH" sz="2800" i="1" dirty="0">
                            <a:latin typeface="Cambria Math" charset="0"/>
                          </a:rPr>
                          <m:t>𝑃</m:t>
                        </m:r>
                        <m:d>
                          <m:dPr>
                            <m:ctrlPr>
                              <a:rPr lang="fr-CH" sz="2800" i="1" dirty="0">
                                <a:latin typeface="Cambria Math" panose="02040503050406030204" pitchFamily="18" charset="0"/>
                              </a:rPr>
                            </m:ctrlPr>
                          </m:dPr>
                          <m:e>
                            <m:r>
                              <a:rPr lang="fr-CH" sz="2800" i="1" dirty="0">
                                <a:latin typeface="Cambria Math" charset="0"/>
                              </a:rPr>
                              <m:t>𝐴</m:t>
                            </m:r>
                            <m:r>
                              <a:rPr lang="fr-CH" sz="2800" i="1" dirty="0">
                                <a:latin typeface="Cambria Math" charset="0"/>
                              </a:rPr>
                              <m:t>,</m:t>
                            </m:r>
                            <m:r>
                              <a:rPr lang="fr-CH" sz="2800" i="1" dirty="0">
                                <a:latin typeface="Cambria Math" charset="0"/>
                              </a:rPr>
                              <m:t>𝐵</m:t>
                            </m:r>
                          </m:e>
                        </m:d>
                        <m:r>
                          <a:rPr lang="fr-CH" sz="2800" i="1" dirty="0">
                            <a:latin typeface="Cambria Math" charset="0"/>
                            <a:ea typeface="Cambria Math" charset="0"/>
                            <a:cs typeface="Cambria Math" charset="0"/>
                          </a:rPr>
                          <m:t>+</m:t>
                        </m:r>
                        <m:r>
                          <a:rPr lang="fr-CH" sz="2800" i="1" dirty="0">
                            <a:latin typeface="Cambria Math" charset="0"/>
                            <a:ea typeface="Cambria Math" charset="0"/>
                            <a:cs typeface="Cambria Math" charset="0"/>
                          </a:rPr>
                          <m:t>𝑃</m:t>
                        </m:r>
                        <m:d>
                          <m:dPr>
                            <m:ctrlPr>
                              <a:rPr lang="fr-CH" sz="2800" i="1" dirty="0">
                                <a:latin typeface="Cambria Math" panose="02040503050406030204" pitchFamily="18" charset="0"/>
                                <a:ea typeface="Cambria Math" charset="0"/>
                                <a:cs typeface="Cambria Math" charset="0"/>
                              </a:rPr>
                            </m:ctrlPr>
                          </m:dPr>
                          <m:e>
                            <m:acc>
                              <m:accPr>
                                <m:chr m:val="̅"/>
                                <m:ctrlPr>
                                  <a:rPr lang="fr-CH" sz="2800" i="1" dirty="0">
                                    <a:latin typeface="Cambria Math" panose="02040503050406030204" pitchFamily="18" charset="0"/>
                                    <a:ea typeface="Cambria Math" charset="0"/>
                                    <a:cs typeface="Cambria Math" charset="0"/>
                                  </a:rPr>
                                </m:ctrlPr>
                              </m:accPr>
                              <m:e>
                                <m:r>
                                  <a:rPr lang="fr-CH" sz="2800" i="1" dirty="0">
                                    <a:latin typeface="Cambria Math" charset="0"/>
                                    <a:ea typeface="Cambria Math" charset="0"/>
                                    <a:cs typeface="Cambria Math" charset="0"/>
                                  </a:rPr>
                                  <m:t>𝐴</m:t>
                                </m:r>
                                <m:r>
                                  <a:rPr lang="fr-CH" sz="2800" i="1" dirty="0">
                                    <a:latin typeface="Cambria Math" charset="0"/>
                                    <a:ea typeface="Cambria Math" charset="0"/>
                                    <a:cs typeface="Cambria Math" charset="0"/>
                                  </a:rPr>
                                  <m:t>,</m:t>
                                </m:r>
                              </m:e>
                            </m:acc>
                            <m:r>
                              <a:rPr lang="fr-CH" sz="2800" i="1" dirty="0">
                                <a:latin typeface="Cambria Math" charset="0"/>
                              </a:rPr>
                              <m:t>𝐵</m:t>
                            </m:r>
                          </m:e>
                        </m:d>
                        <m:r>
                          <a:rPr lang="fr-CH" sz="2800" i="1" dirty="0">
                            <a:latin typeface="Cambria Math" charset="0"/>
                          </a:rPr>
                          <m:t>+</m:t>
                        </m:r>
                        <m:r>
                          <a:rPr lang="fr-CH" sz="2800" i="1" dirty="0">
                            <a:latin typeface="Cambria Math" charset="0"/>
                          </a:rPr>
                          <m:t>𝑃</m:t>
                        </m:r>
                        <m:d>
                          <m:dPr>
                            <m:ctrlPr>
                              <a:rPr lang="fr-CH" sz="2800" i="1" dirty="0">
                                <a:latin typeface="Cambria Math" panose="02040503050406030204" pitchFamily="18" charset="0"/>
                              </a:rPr>
                            </m:ctrlPr>
                          </m:dPr>
                          <m:e>
                            <m:r>
                              <a:rPr lang="fr-CH" sz="2800" i="1" dirty="0">
                                <a:latin typeface="Cambria Math" charset="0"/>
                              </a:rPr>
                              <m:t>𝐴</m:t>
                            </m:r>
                            <m:r>
                              <a:rPr lang="fr-CH" sz="2800" i="1" dirty="0">
                                <a:latin typeface="Cambria Math" charset="0"/>
                              </a:rPr>
                              <m:t>,</m:t>
                            </m:r>
                            <m:acc>
                              <m:accPr>
                                <m:chr m:val="̅"/>
                                <m:ctrlPr>
                                  <a:rPr lang="fr-CH" sz="2800" i="1" dirty="0">
                                    <a:latin typeface="Cambria Math" panose="02040503050406030204" pitchFamily="18" charset="0"/>
                                  </a:rPr>
                                </m:ctrlPr>
                              </m:accPr>
                              <m:e>
                                <m:r>
                                  <a:rPr lang="fr-CH" sz="2800" i="1" dirty="0">
                                    <a:latin typeface="Cambria Math" charset="0"/>
                                  </a:rPr>
                                  <m:t>𝐵</m:t>
                                </m:r>
                              </m:e>
                            </m:acc>
                          </m:e>
                        </m:d>
                        <m:r>
                          <a:rPr lang="fr-CH" sz="2800" i="1" dirty="0">
                            <a:latin typeface="Cambria Math" charset="0"/>
                          </a:rPr>
                          <m:t>)</m:t>
                        </m:r>
                      </m:den>
                    </m:f>
                  </m:oMath>
                </a14:m>
                <a:endParaRPr lang="en-US" sz="2800" dirty="0"/>
              </a:p>
              <a:p>
                <a:pPr marL="514350" indent="-514350">
                  <a:buAutoNum type="arabicPeriod"/>
                </a:pPr>
                <a:endParaRPr lang="en-US" sz="2800" dirty="0"/>
              </a:p>
              <a:p>
                <a:pPr marL="514350" indent="-514350">
                  <a:buAutoNum type="arabicPeriod"/>
                </a:pPr>
                <a:endParaRPr lang="en-US" sz="2800" dirty="0"/>
              </a:p>
              <a:p>
                <a:endParaRPr lang="en-US" sz="28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941" t="-1089" b="-4139"/>
                </a:stretch>
              </a:blipFill>
            </p:spPr>
            <p:txBody>
              <a:bodyPr/>
              <a:lstStyle/>
              <a:p>
                <a:r>
                  <a:rPr lang="en-CH">
                    <a:noFill/>
                  </a:rPr>
                  <a:t> </a:t>
                </a:r>
              </a:p>
            </p:txBody>
          </p:sp>
        </mc:Fallback>
      </mc:AlternateContent>
      <p:sp>
        <p:nvSpPr>
          <p:cNvPr id="4" name="Footer Placeholder 3"/>
          <p:cNvSpPr>
            <a:spLocks noGrp="1"/>
          </p:cNvSpPr>
          <p:nvPr>
            <p:ph type="ftr" sz="quarter" idx="10"/>
          </p:nvPr>
        </p:nvSpPr>
        <p:spPr/>
        <p:txBody>
          <a:bodyPr/>
          <a:lstStyle/>
          <a:p>
            <a:r>
              <a:rPr lang="fr-CH"/>
              <a:t>©2024, Karl Aberer, EPFL-IC, Laboratoire de systèmes d'informations répartis </a:t>
            </a:r>
            <a:endParaRPr lang="en-GB" dirty="0"/>
          </a:p>
        </p:txBody>
      </p:sp>
    </p:spTree>
    <p:extLst>
      <p:ext uri="{BB962C8B-B14F-4D97-AF65-F5344CB8AC3E}">
        <p14:creationId xmlns:p14="http://schemas.microsoft.com/office/powerpoint/2010/main" val="148982962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5CA1BC-69CF-2B16-9ED8-053CEF94E391}"/>
              </a:ext>
            </a:extLst>
          </p:cNvPr>
          <p:cNvSpPr>
            <a:spLocks noGrp="1"/>
          </p:cNvSpPr>
          <p:nvPr>
            <p:ph type="title"/>
          </p:nvPr>
        </p:nvSpPr>
        <p:spPr/>
        <p:txBody>
          <a:bodyPr/>
          <a:lstStyle/>
          <a:p>
            <a:r>
              <a:rPr lang="en-CH" dirty="0"/>
              <a:t>Example</a:t>
            </a:r>
          </a:p>
        </p:txBody>
      </p:sp>
      <p:sp>
        <p:nvSpPr>
          <p:cNvPr id="4" name="Footer Placeholder 3">
            <a:extLst>
              <a:ext uri="{FF2B5EF4-FFF2-40B4-BE49-F238E27FC236}">
                <a16:creationId xmlns:a16="http://schemas.microsoft.com/office/drawing/2014/main" id="{6B2C45F3-B75D-ACB6-65ED-B2911359BC60}"/>
              </a:ext>
            </a:extLst>
          </p:cNvPr>
          <p:cNvSpPr>
            <a:spLocks noGrp="1"/>
          </p:cNvSpPr>
          <p:nvPr>
            <p:ph type="ftr" sz="quarter" idx="10"/>
          </p:nvPr>
        </p:nvSpPr>
        <p:spPr/>
        <p:txBody>
          <a:bodyPr/>
          <a:lstStyle/>
          <a:p>
            <a:r>
              <a:rPr lang="fr-CH"/>
              <a:t>©2024, Karl Aberer, EPFL-IC, Laboratoire de systèmes d'informations répartis </a:t>
            </a:r>
            <a:endParaRPr lang="en-GB" dirty="0"/>
          </a:p>
        </p:txBody>
      </p:sp>
      <p:pic>
        <p:nvPicPr>
          <p:cNvPr id="5" name="Picture 4">
            <a:extLst>
              <a:ext uri="{FF2B5EF4-FFF2-40B4-BE49-F238E27FC236}">
                <a16:creationId xmlns:a16="http://schemas.microsoft.com/office/drawing/2014/main" id="{B3DDAF42-E6AB-0630-72DD-50C518D404CF}"/>
              </a:ext>
            </a:extLst>
          </p:cNvPr>
          <p:cNvPicPr>
            <a:picLocks noChangeAspect="1"/>
          </p:cNvPicPr>
          <p:nvPr/>
        </p:nvPicPr>
        <p:blipFill>
          <a:blip r:embed="rId3"/>
          <a:stretch>
            <a:fillRect/>
          </a:stretch>
        </p:blipFill>
        <p:spPr>
          <a:xfrm>
            <a:off x="323007" y="1944588"/>
            <a:ext cx="7912100" cy="4749800"/>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8B3217B-8E2C-BCF7-F15F-43DBB91AFC3C}"/>
                  </a:ext>
                </a:extLst>
              </p:cNvPr>
              <p:cNvSpPr txBox="1"/>
              <p:nvPr/>
            </p:nvSpPr>
            <p:spPr>
              <a:xfrm>
                <a:off x="4559794" y="2232620"/>
                <a:ext cx="7356501" cy="677108"/>
              </a:xfrm>
              <a:prstGeom prst="rect">
                <a:avLst/>
              </a:prstGeom>
              <a:noFill/>
            </p:spPr>
            <p:txBody>
              <a:bodyPr wrap="none" rtlCol="0">
                <a:spAutoFit/>
              </a:bodyPr>
              <a:lstStyle/>
              <a:p>
                <a:r>
                  <a:rPr lang="en-CH" sz="1800" dirty="0">
                    <a:latin typeface="Calibri" panose="020F0502020204030204" pitchFamily="34" charset="0"/>
                    <a:cs typeface="Calibri" panose="020F0502020204030204" pitchFamily="34" charset="0"/>
                  </a:rPr>
                  <a:t>Instances of </a:t>
                </a:r>
                <a14:m>
                  <m:oMath xmlns:m="http://schemas.openxmlformats.org/officeDocument/2006/math">
                    <m:r>
                      <a:rPr lang="en-US" sz="2000" i="1" dirty="0" smtClean="0">
                        <a:latin typeface="Cambria Math" charset="0"/>
                      </a:rPr>
                      <m:t>𝑈</m:t>
                    </m:r>
                    <m:r>
                      <a:rPr lang="en-US" sz="2000" i="1" dirty="0" smtClean="0">
                        <a:latin typeface="Cambria Math" charset="0"/>
                      </a:rPr>
                      <m:t>1</m:t>
                    </m:r>
                    <m:r>
                      <m:rPr>
                        <m:sty m:val="p"/>
                      </m:rPr>
                      <a:rPr lang="fr-CH" sz="2000" b="0" i="0" dirty="0" smtClean="0">
                        <a:latin typeface="Cambria Math" panose="02040503050406030204" pitchFamily="18" charset="0"/>
                      </a:rPr>
                      <m:t>A</m:t>
                    </m:r>
                  </m:oMath>
                </a14:m>
                <a:endParaRPr lang="en-CH" sz="1800" dirty="0">
                  <a:latin typeface="Calibri" panose="020F0502020204030204" pitchFamily="34" charset="0"/>
                  <a:cs typeface="Calibri" panose="020F0502020204030204" pitchFamily="34" charset="0"/>
                </a:endParaRPr>
              </a:p>
              <a:p>
                <a:r>
                  <a:rPr lang="en-GB" sz="1800" dirty="0">
                    <a:latin typeface="Calibri" panose="020F0502020204030204" pitchFamily="34" charset="0"/>
                    <a:cs typeface="Calibri" panose="020F0502020204030204" pitchFamily="34" charset="0"/>
                  </a:rPr>
                  <a:t>{</a:t>
                </a:r>
                <a:r>
                  <a:rPr lang="en-GB" sz="1800" dirty="0" err="1">
                    <a:latin typeface="Calibri" panose="020F0502020204030204" pitchFamily="34" charset="0"/>
                    <a:cs typeface="Calibri" panose="020F0502020204030204" pitchFamily="34" charset="0"/>
                  </a:rPr>
                  <a:t>i</a:t>
                </a:r>
                <a:r>
                  <a:rPr lang="en-CH" sz="1800" dirty="0">
                    <a:latin typeface="Calibri" panose="020F0502020204030204" pitchFamily="34" charset="0"/>
                    <a:cs typeface="Calibri" panose="020F0502020204030204" pitchFamily="34" charset="0"/>
                  </a:rPr>
                  <a:t>nformation systems, aberer, signal processing, vetterli, databases, ailamaki}</a:t>
                </a:r>
              </a:p>
            </p:txBody>
          </p:sp>
        </mc:Choice>
        <mc:Fallback xmlns="">
          <p:sp>
            <p:nvSpPr>
              <p:cNvPr id="6" name="TextBox 5">
                <a:extLst>
                  <a:ext uri="{FF2B5EF4-FFF2-40B4-BE49-F238E27FC236}">
                    <a16:creationId xmlns:a16="http://schemas.microsoft.com/office/drawing/2014/main" id="{28B3217B-8E2C-BCF7-F15F-43DBB91AFC3C}"/>
                  </a:ext>
                </a:extLst>
              </p:cNvPr>
              <p:cNvSpPr txBox="1">
                <a:spLocks noRot="1" noChangeAspect="1" noMove="1" noResize="1" noEditPoints="1" noAdjustHandles="1" noChangeArrowheads="1" noChangeShapeType="1" noTextEdit="1"/>
              </p:cNvSpPr>
              <p:nvPr/>
            </p:nvSpPr>
            <p:spPr>
              <a:xfrm>
                <a:off x="4559794" y="2232620"/>
                <a:ext cx="7356501" cy="677108"/>
              </a:xfrm>
              <a:prstGeom prst="rect">
                <a:avLst/>
              </a:prstGeom>
              <a:blipFill>
                <a:blip r:embed="rId4"/>
                <a:stretch>
                  <a:fillRect l="-345" r="-172" b="-14815"/>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404D6DF7-23B1-FF71-DEFE-F39C93F61492}"/>
                  </a:ext>
                </a:extLst>
              </p:cNvPr>
              <p:cNvSpPr txBox="1"/>
              <p:nvPr/>
            </p:nvSpPr>
            <p:spPr>
              <a:xfrm>
                <a:off x="6028504" y="2863321"/>
                <a:ext cx="4456669" cy="677814"/>
              </a:xfrm>
              <a:prstGeom prst="rect">
                <a:avLst/>
              </a:prstGeom>
              <a:noFill/>
            </p:spPr>
            <p:txBody>
              <a:bodyPr wrap="none" rtlCol="0">
                <a:spAutoFit/>
              </a:bodyPr>
              <a:lstStyle/>
              <a:p>
                <a:r>
                  <a:rPr lang="en-CH" sz="1800" dirty="0">
                    <a:latin typeface="Calibri" panose="020F0502020204030204" pitchFamily="34" charset="0"/>
                    <a:cs typeface="Calibri" panose="020F0502020204030204" pitchFamily="34" charset="0"/>
                  </a:rPr>
                  <a:t>Instances of </a:t>
                </a:r>
                <a14:m>
                  <m:oMath xmlns:m="http://schemas.openxmlformats.org/officeDocument/2006/math">
                    <m:r>
                      <a:rPr lang="en-US" sz="2000" i="1" dirty="0">
                        <a:latin typeface="Cambria Math" panose="02040503050406030204" pitchFamily="18" charset="0"/>
                      </a:rPr>
                      <m:t>𝑈</m:t>
                    </m:r>
                    <m:r>
                      <a:rPr lang="en-US" sz="2000" i="1" dirty="0">
                        <a:latin typeface="Cambria Math" panose="02040503050406030204" pitchFamily="18" charset="0"/>
                      </a:rPr>
                      <m:t>1</m:t>
                    </m:r>
                    <m:acc>
                      <m:accPr>
                        <m:chr m:val="̅"/>
                        <m:ctrlPr>
                          <a:rPr lang="en-US" sz="2000" i="1" dirty="0" smtClean="0">
                            <a:latin typeface="Cambria Math" panose="02040503050406030204" pitchFamily="18" charset="0"/>
                          </a:rPr>
                        </m:ctrlPr>
                      </m:accPr>
                      <m:e>
                        <m:r>
                          <a:rPr lang="fr-CH" sz="2000" b="0" i="1" dirty="0" smtClean="0">
                            <a:latin typeface="Cambria Math" panose="02040503050406030204" pitchFamily="18" charset="0"/>
                          </a:rPr>
                          <m:t>𝐴</m:t>
                        </m:r>
                      </m:e>
                    </m:acc>
                  </m:oMath>
                </a14:m>
                <a:endParaRPr lang="en-CH" sz="1800" dirty="0">
                  <a:latin typeface="Calibri" panose="020F0502020204030204" pitchFamily="34" charset="0"/>
                  <a:cs typeface="Calibri" panose="020F0502020204030204" pitchFamily="34" charset="0"/>
                </a:endParaRPr>
              </a:p>
              <a:p>
                <a:r>
                  <a:rPr lang="fr-CH" sz="1800" dirty="0">
                    <a:latin typeface="Calibri" panose="020F0502020204030204" pitchFamily="34" charset="0"/>
                    <a:cs typeface="Calibri" panose="020F0502020204030204" pitchFamily="34" charset="0"/>
                  </a:rPr>
                  <a:t>{computer science, </a:t>
                </a:r>
                <a:r>
                  <a:rPr lang="fr-CH" sz="1800" dirty="0" err="1">
                    <a:latin typeface="Calibri" panose="020F0502020204030204" pitchFamily="34" charset="0"/>
                    <a:cs typeface="Calibri" panose="020F0502020204030204" pitchFamily="34" charset="0"/>
                  </a:rPr>
                  <a:t>mathematics</a:t>
                </a:r>
                <a:r>
                  <a:rPr lang="fr-CH" sz="1800" dirty="0">
                    <a:latin typeface="Calibri" panose="020F0502020204030204" pitchFamily="34" charset="0"/>
                    <a:cs typeface="Calibri" panose="020F0502020204030204" pitchFamily="34" charset="0"/>
                  </a:rPr>
                  <a:t>, life science}</a:t>
                </a:r>
                <a:endParaRPr lang="en-CH" sz="1800" dirty="0">
                  <a:latin typeface="Calibri" panose="020F0502020204030204" pitchFamily="34" charset="0"/>
                  <a:cs typeface="Calibri" panose="020F0502020204030204" pitchFamily="34" charset="0"/>
                </a:endParaRPr>
              </a:p>
            </p:txBody>
          </p:sp>
        </mc:Choice>
        <mc:Fallback xmlns="">
          <p:sp>
            <p:nvSpPr>
              <p:cNvPr id="7" name="TextBox 6">
                <a:extLst>
                  <a:ext uri="{FF2B5EF4-FFF2-40B4-BE49-F238E27FC236}">
                    <a16:creationId xmlns:a16="http://schemas.microsoft.com/office/drawing/2014/main" id="{404D6DF7-23B1-FF71-DEFE-F39C93F61492}"/>
                  </a:ext>
                </a:extLst>
              </p:cNvPr>
              <p:cNvSpPr txBox="1">
                <a:spLocks noRot="1" noChangeAspect="1" noMove="1" noResize="1" noEditPoints="1" noAdjustHandles="1" noChangeArrowheads="1" noChangeShapeType="1" noTextEdit="1"/>
              </p:cNvSpPr>
              <p:nvPr/>
            </p:nvSpPr>
            <p:spPr>
              <a:xfrm>
                <a:off x="6028504" y="2863321"/>
                <a:ext cx="4456669" cy="677814"/>
              </a:xfrm>
              <a:prstGeom prst="rect">
                <a:avLst/>
              </a:prstGeom>
              <a:blipFill>
                <a:blip r:embed="rId5"/>
                <a:stretch>
                  <a:fillRect l="-568" r="-852" b="-14815"/>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6BC7F09B-6868-6DCB-B40E-C73C01A11A3A}"/>
                  </a:ext>
                </a:extLst>
              </p:cNvPr>
              <p:cNvSpPr txBox="1"/>
              <p:nvPr/>
            </p:nvSpPr>
            <p:spPr>
              <a:xfrm>
                <a:off x="6373325" y="4128929"/>
                <a:ext cx="4005135" cy="646331"/>
              </a:xfrm>
              <a:prstGeom prst="rect">
                <a:avLst/>
              </a:prstGeom>
              <a:noFill/>
            </p:spPr>
            <p:txBody>
              <a:bodyPr wrap="none" rtlCol="0">
                <a:spAutoFit/>
              </a:bodyPr>
              <a:lstStyle/>
              <a:p>
                <a:r>
                  <a:rPr lang="en-CH" sz="1800" dirty="0">
                    <a:latin typeface="Calibri" panose="020F0502020204030204" pitchFamily="34" charset="0"/>
                    <a:cs typeface="Calibri" panose="020F0502020204030204" pitchFamily="34" charset="0"/>
                  </a:rPr>
                  <a:t>Train a classifier </a:t>
                </a:r>
                <a14:m>
                  <m:oMath xmlns:m="http://schemas.openxmlformats.org/officeDocument/2006/math">
                    <m:sSub>
                      <m:sSubPr>
                        <m:ctrlPr>
                          <a:rPr lang="en-CH" sz="1800" i="1" dirty="0" smtClean="0">
                            <a:latin typeface="Cambria Math" panose="02040503050406030204" pitchFamily="18" charset="0"/>
                            <a:cs typeface="Calibri" panose="020F0502020204030204" pitchFamily="34" charset="0"/>
                          </a:rPr>
                        </m:ctrlPr>
                      </m:sSubPr>
                      <m:e>
                        <m:r>
                          <a:rPr lang="fr-CH" sz="1800" b="0" i="1" dirty="0" smtClean="0">
                            <a:latin typeface="Cambria Math" panose="02040503050406030204" pitchFamily="18" charset="0"/>
                            <a:cs typeface="Calibri" panose="020F0502020204030204" pitchFamily="34" charset="0"/>
                          </a:rPr>
                          <m:t>𝐶</m:t>
                        </m:r>
                      </m:e>
                      <m:sub>
                        <m:r>
                          <a:rPr lang="fr-CH" sz="1800" b="0" i="1" dirty="0" smtClean="0">
                            <a:latin typeface="Cambria Math" panose="02040503050406030204" pitchFamily="18" charset="0"/>
                            <a:cs typeface="Calibri" panose="020F0502020204030204" pitchFamily="34" charset="0"/>
                          </a:rPr>
                          <m:t>𝐴</m:t>
                        </m:r>
                      </m:sub>
                    </m:sSub>
                  </m:oMath>
                </a14:m>
                <a:r>
                  <a:rPr lang="en-CH" sz="1800" dirty="0">
                    <a:latin typeface="Calibri" panose="020F0502020204030204" pitchFamily="34" charset="0"/>
                    <a:cs typeface="Calibri" panose="020F0502020204030204" pitchFamily="34" charset="0"/>
                  </a:rPr>
                  <a:t> to decide for a set of </a:t>
                </a:r>
              </a:p>
              <a:p>
                <a:r>
                  <a:rPr lang="en-CH" sz="1800" dirty="0">
                    <a:latin typeface="Calibri" panose="020F0502020204030204" pitchFamily="34" charset="0"/>
                    <a:cs typeface="Calibri" panose="020F0502020204030204" pitchFamily="34" charset="0"/>
                  </a:rPr>
                  <a:t>instances whether it belongs to </a:t>
                </a:r>
                <a14:m>
                  <m:oMath xmlns:m="http://schemas.openxmlformats.org/officeDocument/2006/math">
                    <m:r>
                      <a:rPr lang="en-CH" sz="1800" i="1" dirty="0" smtClean="0">
                        <a:latin typeface="Cambria Math" panose="02040503050406030204" pitchFamily="18" charset="0"/>
                        <a:cs typeface="Calibri" panose="020F0502020204030204" pitchFamily="34" charset="0"/>
                      </a:rPr>
                      <m:t>𝐴</m:t>
                    </m:r>
                  </m:oMath>
                </a14:m>
                <a:r>
                  <a:rPr lang="en-CH" sz="1800" dirty="0">
                    <a:latin typeface="Calibri" panose="020F0502020204030204" pitchFamily="34" charset="0"/>
                    <a:cs typeface="Calibri" panose="020F0502020204030204" pitchFamily="34" charset="0"/>
                  </a:rPr>
                  <a:t> or not</a:t>
                </a:r>
              </a:p>
            </p:txBody>
          </p:sp>
        </mc:Choice>
        <mc:Fallback xmlns="">
          <p:sp>
            <p:nvSpPr>
              <p:cNvPr id="8" name="TextBox 7">
                <a:extLst>
                  <a:ext uri="{FF2B5EF4-FFF2-40B4-BE49-F238E27FC236}">
                    <a16:creationId xmlns:a16="http://schemas.microsoft.com/office/drawing/2014/main" id="{6BC7F09B-6868-6DCB-B40E-C73C01A11A3A}"/>
                  </a:ext>
                </a:extLst>
              </p:cNvPr>
              <p:cNvSpPr txBox="1">
                <a:spLocks noRot="1" noChangeAspect="1" noMove="1" noResize="1" noEditPoints="1" noAdjustHandles="1" noChangeArrowheads="1" noChangeShapeType="1" noTextEdit="1"/>
              </p:cNvSpPr>
              <p:nvPr/>
            </p:nvSpPr>
            <p:spPr>
              <a:xfrm>
                <a:off x="6373325" y="4128929"/>
                <a:ext cx="4005135" cy="646331"/>
              </a:xfrm>
              <a:prstGeom prst="rect">
                <a:avLst/>
              </a:prstGeom>
              <a:blipFill>
                <a:blip r:embed="rId6"/>
                <a:stretch>
                  <a:fillRect l="-631" t="-1923" r="-631" b="-15385"/>
                </a:stretch>
              </a:blipFill>
            </p:spPr>
            <p:txBody>
              <a:bodyPr/>
              <a:lstStyle/>
              <a:p>
                <a:r>
                  <a:rPr lang="en-CH">
                    <a:noFill/>
                  </a:rPr>
                  <a:t> </a:t>
                </a:r>
              </a:p>
            </p:txBody>
          </p:sp>
        </mc:Fallback>
      </mc:AlternateContent>
    </p:spTree>
    <p:extLst>
      <p:ext uri="{BB962C8B-B14F-4D97-AF65-F5344CB8AC3E}">
        <p14:creationId xmlns:p14="http://schemas.microsoft.com/office/powerpoint/2010/main" val="112709136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1E9569-46DB-2A08-E15B-E5C092F002BE}"/>
              </a:ext>
            </a:extLst>
          </p:cNvPr>
          <p:cNvSpPr>
            <a:spLocks noGrp="1"/>
          </p:cNvSpPr>
          <p:nvPr>
            <p:ph type="title"/>
          </p:nvPr>
        </p:nvSpPr>
        <p:spPr/>
        <p:txBody>
          <a:bodyPr/>
          <a:lstStyle/>
          <a:p>
            <a:r>
              <a:rPr lang="en-CH" dirty="0"/>
              <a:t>Example</a:t>
            </a:r>
          </a:p>
        </p:txBody>
      </p:sp>
      <p:sp>
        <p:nvSpPr>
          <p:cNvPr id="4" name="Footer Placeholder 3">
            <a:extLst>
              <a:ext uri="{FF2B5EF4-FFF2-40B4-BE49-F238E27FC236}">
                <a16:creationId xmlns:a16="http://schemas.microsoft.com/office/drawing/2014/main" id="{AC393B92-0017-BB0D-98D6-BBB7ABB7CDBC}"/>
              </a:ext>
            </a:extLst>
          </p:cNvPr>
          <p:cNvSpPr>
            <a:spLocks noGrp="1"/>
          </p:cNvSpPr>
          <p:nvPr>
            <p:ph type="ftr" sz="quarter" idx="10"/>
          </p:nvPr>
        </p:nvSpPr>
        <p:spPr/>
        <p:txBody>
          <a:bodyPr/>
          <a:lstStyle/>
          <a:p>
            <a:r>
              <a:rPr lang="fr-CH"/>
              <a:t>©2024, Karl Aberer, EPFL-IC, Laboratoire de systèmes d'informations répartis </a:t>
            </a:r>
            <a:endParaRPr lang="en-GB" dirty="0"/>
          </a:p>
        </p:txBody>
      </p:sp>
      <p:pic>
        <p:nvPicPr>
          <p:cNvPr id="5" name="Picture 4">
            <a:extLst>
              <a:ext uri="{FF2B5EF4-FFF2-40B4-BE49-F238E27FC236}">
                <a16:creationId xmlns:a16="http://schemas.microsoft.com/office/drawing/2014/main" id="{513E4A53-17F8-CB4F-0195-083387D49651}"/>
              </a:ext>
            </a:extLst>
          </p:cNvPr>
          <p:cNvPicPr>
            <a:picLocks noChangeAspect="1"/>
          </p:cNvPicPr>
          <p:nvPr/>
        </p:nvPicPr>
        <p:blipFill>
          <a:blip r:embed="rId2"/>
          <a:stretch>
            <a:fillRect/>
          </a:stretch>
        </p:blipFill>
        <p:spPr>
          <a:xfrm>
            <a:off x="242833" y="3672780"/>
            <a:ext cx="6286110" cy="2103619"/>
          </a:xfrm>
          <a:prstGeom prst="rect">
            <a:avLst/>
          </a:prstGeom>
        </p:spPr>
      </p:pic>
      <p:sp>
        <p:nvSpPr>
          <p:cNvPr id="6" name="TextBox 5">
            <a:extLst>
              <a:ext uri="{FF2B5EF4-FFF2-40B4-BE49-F238E27FC236}">
                <a16:creationId xmlns:a16="http://schemas.microsoft.com/office/drawing/2014/main" id="{90D3C5CC-A72E-6E4E-7A09-901054E82188}"/>
              </a:ext>
            </a:extLst>
          </p:cNvPr>
          <p:cNvSpPr txBox="1"/>
          <p:nvPr/>
        </p:nvSpPr>
        <p:spPr>
          <a:xfrm>
            <a:off x="4643487" y="2232620"/>
            <a:ext cx="7137275" cy="646331"/>
          </a:xfrm>
          <a:prstGeom prst="rect">
            <a:avLst/>
          </a:prstGeom>
          <a:noFill/>
        </p:spPr>
        <p:txBody>
          <a:bodyPr wrap="none" rtlCol="0">
            <a:spAutoFit/>
          </a:bodyPr>
          <a:lstStyle/>
          <a:p>
            <a:r>
              <a:rPr lang="en-GB" sz="1800" dirty="0">
                <a:latin typeface="Calibri" panose="020F0502020204030204" pitchFamily="34" charset="0"/>
                <a:cs typeface="Calibri" panose="020F0502020204030204" pitchFamily="34" charset="0"/>
              </a:rPr>
              <a:t>Instances</a:t>
            </a:r>
            <a:r>
              <a:rPr lang="en-CH" sz="1800" dirty="0">
                <a:latin typeface="Calibri" panose="020F0502020204030204" pitchFamily="34" charset="0"/>
                <a:cs typeface="Calibri" panose="020F0502020204030204" pitchFamily="34" charset="0"/>
              </a:rPr>
              <a:t> of U2B</a:t>
            </a:r>
          </a:p>
          <a:p>
            <a:r>
              <a:rPr lang="en-GB" sz="1800" dirty="0">
                <a:latin typeface="Calibri" panose="020F0502020204030204" pitchFamily="34" charset="0"/>
                <a:cs typeface="Calibri" panose="020F0502020204030204" pitchFamily="34" charset="0"/>
              </a:rPr>
              <a:t>{</a:t>
            </a:r>
            <a:r>
              <a:rPr lang="en-GB" sz="1800" dirty="0" err="1">
                <a:latin typeface="Calibri" panose="020F0502020204030204" pitchFamily="34" charset="0"/>
                <a:cs typeface="Calibri" panose="020F0502020204030204" pitchFamily="34" charset="0"/>
              </a:rPr>
              <a:t>i</a:t>
            </a:r>
            <a:r>
              <a:rPr lang="en-CH" sz="1800" dirty="0">
                <a:latin typeface="Calibri" panose="020F0502020204030204" pitchFamily="34" charset="0"/>
                <a:cs typeface="Calibri" panose="020F0502020204030204" pitchFamily="34" charset="0"/>
              </a:rPr>
              <a:t>nformation systems,computer graphics, databases, information retrieval}</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1E3CA58-5BF0-564B-78C4-80F7F5C483C4}"/>
                  </a:ext>
                </a:extLst>
              </p:cNvPr>
              <p:cNvSpPr txBox="1"/>
              <p:nvPr/>
            </p:nvSpPr>
            <p:spPr>
              <a:xfrm>
                <a:off x="7328646" y="2863321"/>
                <a:ext cx="1804532" cy="646331"/>
              </a:xfrm>
              <a:prstGeom prst="rect">
                <a:avLst/>
              </a:prstGeom>
              <a:noFill/>
            </p:spPr>
            <p:txBody>
              <a:bodyPr wrap="none" rtlCol="0">
                <a:spAutoFit/>
              </a:bodyPr>
              <a:lstStyle/>
              <a:p>
                <a:r>
                  <a:rPr lang="en-GB" sz="1800" dirty="0">
                    <a:latin typeface="Calibri" panose="020F0502020204030204" pitchFamily="34" charset="0"/>
                    <a:cs typeface="Calibri" panose="020F0502020204030204" pitchFamily="34" charset="0"/>
                  </a:rPr>
                  <a:t>Instances</a:t>
                </a:r>
                <a:r>
                  <a:rPr lang="en-CH" sz="1800" dirty="0">
                    <a:latin typeface="Calibri" panose="020F0502020204030204" pitchFamily="34" charset="0"/>
                    <a:cs typeface="Calibri" panose="020F0502020204030204" pitchFamily="34" charset="0"/>
                  </a:rPr>
                  <a:t> of </a:t>
                </a:r>
                <a14:m>
                  <m:oMath xmlns:m="http://schemas.openxmlformats.org/officeDocument/2006/math">
                    <m:r>
                      <a:rPr lang="en-US" sz="1800" i="1" dirty="0" smtClean="0">
                        <a:latin typeface="Cambria Math" panose="02040503050406030204" pitchFamily="18" charset="0"/>
                      </a:rPr>
                      <m:t>𝑈</m:t>
                    </m:r>
                    <m:r>
                      <a:rPr lang="en-US" sz="1800" i="1" dirty="0" smtClean="0">
                        <a:latin typeface="Cambria Math" panose="02040503050406030204" pitchFamily="18" charset="0"/>
                      </a:rPr>
                      <m:t>1</m:t>
                    </m:r>
                    <m:acc>
                      <m:accPr>
                        <m:chr m:val="̅"/>
                        <m:ctrlPr>
                          <a:rPr lang="en-US" sz="1800" i="1" dirty="0" smtClean="0">
                            <a:latin typeface="Cambria Math" panose="02040503050406030204" pitchFamily="18" charset="0"/>
                          </a:rPr>
                        </m:ctrlPr>
                      </m:accPr>
                      <m:e>
                        <m:r>
                          <a:rPr lang="fr-CH" sz="1800" b="0" i="1" dirty="0" smtClean="0">
                            <a:latin typeface="Cambria Math" panose="02040503050406030204" pitchFamily="18" charset="0"/>
                          </a:rPr>
                          <m:t>𝐵</m:t>
                        </m:r>
                      </m:e>
                    </m:acc>
                  </m:oMath>
                </a14:m>
                <a:br>
                  <a:rPr lang="en-CH" sz="1800" dirty="0">
                    <a:latin typeface="Calibri" panose="020F0502020204030204" pitchFamily="34" charset="0"/>
                    <a:cs typeface="Calibri" panose="020F0502020204030204" pitchFamily="34" charset="0"/>
                  </a:rPr>
                </a:br>
                <a:r>
                  <a:rPr lang="en-CH" sz="1800" dirty="0">
                    <a:latin typeface="Calibri" panose="020F0502020204030204" pitchFamily="34" charset="0"/>
                    <a:cs typeface="Calibri" panose="020F0502020204030204" pitchFamily="34" charset="0"/>
                  </a:rPr>
                  <a:t>{}</a:t>
                </a:r>
              </a:p>
            </p:txBody>
          </p:sp>
        </mc:Choice>
        <mc:Fallback xmlns="">
          <p:sp>
            <p:nvSpPr>
              <p:cNvPr id="7" name="TextBox 6">
                <a:extLst>
                  <a:ext uri="{FF2B5EF4-FFF2-40B4-BE49-F238E27FC236}">
                    <a16:creationId xmlns:a16="http://schemas.microsoft.com/office/drawing/2014/main" id="{51E3CA58-5BF0-564B-78C4-80F7F5C483C4}"/>
                  </a:ext>
                </a:extLst>
              </p:cNvPr>
              <p:cNvSpPr txBox="1">
                <a:spLocks noRot="1" noChangeAspect="1" noMove="1" noResize="1" noEditPoints="1" noAdjustHandles="1" noChangeArrowheads="1" noChangeShapeType="1" noTextEdit="1"/>
              </p:cNvSpPr>
              <p:nvPr/>
            </p:nvSpPr>
            <p:spPr>
              <a:xfrm>
                <a:off x="7328646" y="2863321"/>
                <a:ext cx="1804532" cy="646331"/>
              </a:xfrm>
              <a:prstGeom prst="rect">
                <a:avLst/>
              </a:prstGeom>
              <a:blipFill>
                <a:blip r:embed="rId3"/>
                <a:stretch>
                  <a:fillRect l="-2083" t="-3846" b="-13462"/>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05FF6E3C-753F-5A03-EC61-534003A38356}"/>
                  </a:ext>
                </a:extLst>
              </p:cNvPr>
              <p:cNvSpPr txBox="1"/>
              <p:nvPr/>
            </p:nvSpPr>
            <p:spPr>
              <a:xfrm>
                <a:off x="6310548" y="4241650"/>
                <a:ext cx="3792898" cy="2065117"/>
              </a:xfrm>
              <a:prstGeom prst="rect">
                <a:avLst/>
              </a:prstGeom>
              <a:noFill/>
            </p:spPr>
            <p:txBody>
              <a:bodyPr wrap="none" rtlCol="0">
                <a:spAutoFit/>
              </a:bodyPr>
              <a:lstStyle/>
              <a:p>
                <a:r>
                  <a:rPr lang="en-GB" sz="1800" dirty="0">
                    <a:latin typeface="Calibri" panose="020F0502020204030204" pitchFamily="34" charset="0"/>
                    <a:cs typeface="Calibri" panose="020F0502020204030204" pitchFamily="34" charset="0"/>
                  </a:rPr>
                  <a:t>Using </a:t>
                </a:r>
                <a:r>
                  <a:rPr lang="en-CH" sz="1800" dirty="0">
                    <a:latin typeface="Calibri" panose="020F0502020204030204" pitchFamily="34" charset="0"/>
                    <a:cs typeface="Calibri" panose="020F0502020204030204" pitchFamily="34" charset="0"/>
                  </a:rPr>
                  <a:t>classifier </a:t>
                </a:r>
                <a14:m>
                  <m:oMath xmlns:m="http://schemas.openxmlformats.org/officeDocument/2006/math">
                    <m:sSub>
                      <m:sSubPr>
                        <m:ctrlPr>
                          <a:rPr lang="en-CH" sz="1800" i="1" dirty="0">
                            <a:latin typeface="Cambria Math" panose="02040503050406030204" pitchFamily="18" charset="0"/>
                            <a:cs typeface="Calibri" panose="020F0502020204030204" pitchFamily="34" charset="0"/>
                          </a:rPr>
                        </m:ctrlPr>
                      </m:sSubPr>
                      <m:e>
                        <m:r>
                          <a:rPr lang="fr-CH" sz="1800" i="1" dirty="0">
                            <a:latin typeface="Cambria Math" panose="02040503050406030204" pitchFamily="18" charset="0"/>
                            <a:cs typeface="Calibri" panose="020F0502020204030204" pitchFamily="34" charset="0"/>
                          </a:rPr>
                          <m:t>𝐶</m:t>
                        </m:r>
                      </m:e>
                      <m:sub>
                        <m:r>
                          <a:rPr lang="fr-CH" sz="1800" i="1" dirty="0">
                            <a:latin typeface="Cambria Math" panose="02040503050406030204" pitchFamily="18" charset="0"/>
                            <a:cs typeface="Calibri" panose="020F0502020204030204" pitchFamily="34" charset="0"/>
                          </a:rPr>
                          <m:t>𝐴</m:t>
                        </m:r>
                      </m:sub>
                    </m:sSub>
                  </m:oMath>
                </a14:m>
                <a:r>
                  <a:rPr lang="en-CH" sz="1800" dirty="0">
                    <a:latin typeface="Calibri" panose="020F0502020204030204" pitchFamily="34" charset="0"/>
                    <a:cs typeface="Calibri" panose="020F0502020204030204" pitchFamily="34" charset="0"/>
                  </a:rPr>
                  <a:t> : </a:t>
                </a:r>
                <a:r>
                  <a:rPr lang="en-GB" sz="1800" dirty="0">
                    <a:latin typeface="Calibri" panose="020F0502020204030204" pitchFamily="34" charset="0"/>
                    <a:cs typeface="Calibri" panose="020F0502020204030204" pitchFamily="34" charset="0"/>
                  </a:rPr>
                  <a:t>Instances</a:t>
                </a:r>
                <a:r>
                  <a:rPr lang="en-CH" sz="1800" dirty="0">
                    <a:latin typeface="Calibri" panose="020F0502020204030204" pitchFamily="34" charset="0"/>
                    <a:cs typeface="Calibri" panose="020F0502020204030204" pitchFamily="34" charset="0"/>
                  </a:rPr>
                  <a:t> of </a:t>
                </a:r>
                <a14:m>
                  <m:oMath xmlns:m="http://schemas.openxmlformats.org/officeDocument/2006/math">
                    <m:r>
                      <a:rPr lang="en-US" sz="1800" i="1" dirty="0" smtClean="0">
                        <a:latin typeface="Cambria Math" panose="02040503050406030204" pitchFamily="18" charset="0"/>
                      </a:rPr>
                      <m:t>𝑈</m:t>
                    </m:r>
                    <m:r>
                      <a:rPr lang="en-US" sz="1800" i="1" dirty="0" smtClean="0">
                        <a:latin typeface="Cambria Math" panose="02040503050406030204" pitchFamily="18" charset="0"/>
                      </a:rPr>
                      <m:t>1</m:t>
                    </m:r>
                    <m:r>
                      <a:rPr lang="fr-CH" sz="1800" b="0" i="1" dirty="0" smtClean="0">
                        <a:latin typeface="Cambria Math" panose="02040503050406030204" pitchFamily="18" charset="0"/>
                      </a:rPr>
                      <m:t>𝐴𝐵</m:t>
                    </m:r>
                  </m:oMath>
                </a14:m>
                <a:endParaRPr lang="en-CH" sz="1800" dirty="0">
                  <a:latin typeface="Calibri" panose="020F0502020204030204" pitchFamily="34" charset="0"/>
                  <a:cs typeface="Calibri" panose="020F0502020204030204" pitchFamily="34" charset="0"/>
                </a:endParaRPr>
              </a:p>
              <a:p>
                <a:r>
                  <a:rPr lang="en-GB" sz="1800" dirty="0">
                    <a:latin typeface="Calibri" panose="020F0502020204030204" pitchFamily="34" charset="0"/>
                    <a:cs typeface="Calibri" panose="020F0502020204030204" pitchFamily="34" charset="0"/>
                  </a:rPr>
                  <a:t>{</a:t>
                </a:r>
                <a:r>
                  <a:rPr lang="en-GB" sz="1800" dirty="0" err="1">
                    <a:latin typeface="Calibri" panose="020F0502020204030204" pitchFamily="34" charset="0"/>
                    <a:cs typeface="Calibri" panose="020F0502020204030204" pitchFamily="34" charset="0"/>
                  </a:rPr>
                  <a:t>i</a:t>
                </a:r>
                <a:r>
                  <a:rPr lang="en-CH" sz="1800" dirty="0">
                    <a:latin typeface="Calibri" panose="020F0502020204030204" pitchFamily="34" charset="0"/>
                    <a:cs typeface="Calibri" panose="020F0502020204030204" pitchFamily="34" charset="0"/>
                  </a:rPr>
                  <a:t>nformation systems, databases}</a:t>
                </a:r>
              </a:p>
              <a:p>
                <a:br>
                  <a:rPr lang="en-CH" sz="1800" dirty="0">
                    <a:latin typeface="Calibri" panose="020F0502020204030204" pitchFamily="34" charset="0"/>
                    <a:cs typeface="Calibri" panose="020F0502020204030204" pitchFamily="34" charset="0"/>
                  </a:rPr>
                </a:br>
                <a:r>
                  <a:rPr lang="en-GB" sz="1800" dirty="0">
                    <a:latin typeface="Calibri" panose="020F0502020204030204" pitchFamily="34" charset="0"/>
                    <a:cs typeface="Calibri" panose="020F0502020204030204" pitchFamily="34" charset="0"/>
                  </a:rPr>
                  <a:t>F Instances</a:t>
                </a:r>
                <a:r>
                  <a:rPr lang="en-CH" sz="1800" dirty="0">
                    <a:latin typeface="Calibri" panose="020F0502020204030204" pitchFamily="34" charset="0"/>
                    <a:cs typeface="Calibri" panose="020F0502020204030204" pitchFamily="34" charset="0"/>
                  </a:rPr>
                  <a:t> of </a:t>
                </a:r>
                <a14:m>
                  <m:oMath xmlns:m="http://schemas.openxmlformats.org/officeDocument/2006/math">
                    <m:r>
                      <a:rPr lang="fr-CH" sz="1800" b="0" i="1" dirty="0" smtClean="0">
                        <a:latin typeface="Cambria Math" panose="02040503050406030204" pitchFamily="18" charset="0"/>
                      </a:rPr>
                      <m:t>𝑈𝐴</m:t>
                    </m:r>
                    <m:r>
                      <a:rPr lang="fr-CH" sz="1800" b="0" i="1" dirty="0" smtClean="0">
                        <a:latin typeface="Cambria Math" panose="02040503050406030204" pitchFamily="18" charset="0"/>
                      </a:rPr>
                      <m:t> ̅</m:t>
                    </m:r>
                    <m:r>
                      <a:rPr lang="fr-CH" sz="1800" b="0" i="1" dirty="0" smtClean="0">
                        <a:latin typeface="Cambria Math" panose="02040503050406030204" pitchFamily="18" charset="0"/>
                      </a:rPr>
                      <m:t>𝐵</m:t>
                    </m:r>
                  </m:oMath>
                </a14:m>
                <a:endParaRPr lang="en-CH" sz="1800" dirty="0">
                  <a:latin typeface="Calibri" panose="020F0502020204030204" pitchFamily="34" charset="0"/>
                  <a:cs typeface="Calibri" panose="020F0502020204030204" pitchFamily="34" charset="0"/>
                </a:endParaRPr>
              </a:p>
              <a:p>
                <a:r>
                  <a:rPr lang="en-GB" sz="1800" dirty="0">
                    <a:latin typeface="Calibri" panose="020F0502020204030204" pitchFamily="34" charset="0"/>
                    <a:cs typeface="Calibri" panose="020F0502020204030204" pitchFamily="34" charset="0"/>
                  </a:rPr>
                  <a:t>{}</a:t>
                </a:r>
                <a:endParaRPr lang="en-CH" sz="1800" dirty="0">
                  <a:latin typeface="Calibri" panose="020F0502020204030204" pitchFamily="34" charset="0"/>
                  <a:cs typeface="Calibri" panose="020F0502020204030204" pitchFamily="34" charset="0"/>
                </a:endParaRPr>
              </a:p>
              <a:p>
                <a:br>
                  <a:rPr lang="en-CH" sz="1800" dirty="0">
                    <a:latin typeface="Calibri" panose="020F0502020204030204" pitchFamily="34" charset="0"/>
                    <a:cs typeface="Calibri" panose="020F0502020204030204" pitchFamily="34" charset="0"/>
                  </a:rPr>
                </a:br>
                <a:endParaRPr lang="en-CH" sz="1800" dirty="0">
                  <a:latin typeface="Calibri" panose="020F0502020204030204" pitchFamily="34" charset="0"/>
                  <a:cs typeface="Calibri" panose="020F0502020204030204" pitchFamily="34" charset="0"/>
                </a:endParaRPr>
              </a:p>
            </p:txBody>
          </p:sp>
        </mc:Choice>
        <mc:Fallback xmlns="">
          <p:sp>
            <p:nvSpPr>
              <p:cNvPr id="8" name="TextBox 7">
                <a:extLst>
                  <a:ext uri="{FF2B5EF4-FFF2-40B4-BE49-F238E27FC236}">
                    <a16:creationId xmlns:a16="http://schemas.microsoft.com/office/drawing/2014/main" id="{05FF6E3C-753F-5A03-EC61-534003A38356}"/>
                  </a:ext>
                </a:extLst>
              </p:cNvPr>
              <p:cNvSpPr txBox="1">
                <a:spLocks noRot="1" noChangeAspect="1" noMove="1" noResize="1" noEditPoints="1" noAdjustHandles="1" noChangeArrowheads="1" noChangeShapeType="1" noTextEdit="1"/>
              </p:cNvSpPr>
              <p:nvPr/>
            </p:nvSpPr>
            <p:spPr>
              <a:xfrm>
                <a:off x="6310548" y="4241650"/>
                <a:ext cx="3792898" cy="2065117"/>
              </a:xfrm>
              <a:prstGeom prst="rect">
                <a:avLst/>
              </a:prstGeom>
              <a:blipFill>
                <a:blip r:embed="rId4"/>
                <a:stretch>
                  <a:fillRect l="-667" t="-1840"/>
                </a:stretch>
              </a:blipFill>
            </p:spPr>
            <p:txBody>
              <a:bodyPr/>
              <a:lstStyle/>
              <a:p>
                <a:r>
                  <a:rPr lang="en-CH">
                    <a:noFill/>
                  </a:rPr>
                  <a:t> </a:t>
                </a:r>
              </a:p>
            </p:txBody>
          </p:sp>
        </mc:Fallback>
      </mc:AlternateContent>
    </p:spTree>
    <p:extLst>
      <p:ext uri="{BB962C8B-B14F-4D97-AF65-F5344CB8AC3E}">
        <p14:creationId xmlns:p14="http://schemas.microsoft.com/office/powerpoint/2010/main" val="271533364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25B56B-27F0-9044-E260-391D21BB296A}"/>
              </a:ext>
            </a:extLst>
          </p:cNvPr>
          <p:cNvSpPr>
            <a:spLocks noGrp="1"/>
          </p:cNvSpPr>
          <p:nvPr>
            <p:ph type="title"/>
          </p:nvPr>
        </p:nvSpPr>
        <p:spPr/>
        <p:txBody>
          <a:bodyPr/>
          <a:lstStyle/>
          <a:p>
            <a:r>
              <a:rPr lang="en-CH" dirty="0"/>
              <a:t>Question</a:t>
            </a:r>
          </a:p>
        </p:txBody>
      </p:sp>
      <p:sp>
        <p:nvSpPr>
          <p:cNvPr id="3" name="Content Placeholder 2">
            <a:extLst>
              <a:ext uri="{FF2B5EF4-FFF2-40B4-BE49-F238E27FC236}">
                <a16:creationId xmlns:a16="http://schemas.microsoft.com/office/drawing/2014/main" id="{3CE6610D-D08B-C069-8428-C9BDE680640A}"/>
              </a:ext>
            </a:extLst>
          </p:cNvPr>
          <p:cNvSpPr>
            <a:spLocks noGrp="1"/>
          </p:cNvSpPr>
          <p:nvPr>
            <p:ph idx="1"/>
          </p:nvPr>
        </p:nvSpPr>
        <p:spPr/>
        <p:txBody>
          <a:bodyPr/>
          <a:lstStyle/>
          <a:p>
            <a:r>
              <a:rPr lang="en-CH" dirty="0"/>
              <a:t>In the proposed schema matching approach, classifiers are constructed</a:t>
            </a:r>
          </a:p>
          <a:p>
            <a:pPr marL="514350" indent="-514350">
              <a:buFont typeface="+mj-lt"/>
              <a:buAutoNum type="arabicPeriod"/>
            </a:pPr>
            <a:r>
              <a:rPr lang="en-CH" sz="3200" dirty="0"/>
              <a:t>for one schema using as training data the universe of the database</a:t>
            </a:r>
          </a:p>
          <a:p>
            <a:pPr marL="514350" indent="-514350">
              <a:buFont typeface="+mj-lt"/>
              <a:buAutoNum type="arabicPeriod"/>
            </a:pPr>
            <a:r>
              <a:rPr lang="en-CH" sz="3200" dirty="0"/>
              <a:t>for each class of one schema using as training data the features of the instances of the class</a:t>
            </a:r>
          </a:p>
          <a:p>
            <a:pPr marL="514350" indent="-514350">
              <a:buFont typeface="+mj-lt"/>
              <a:buAutoNum type="arabicPeriod"/>
            </a:pPr>
            <a:r>
              <a:rPr lang="en-CH" sz="3200" dirty="0"/>
              <a:t>for each class of both schemas using as training data the universe of the database</a:t>
            </a:r>
          </a:p>
          <a:p>
            <a:pPr marL="514350" indent="-514350">
              <a:buFont typeface="+mj-lt"/>
              <a:buAutoNum type="arabicPeriod"/>
            </a:pPr>
            <a:r>
              <a:rPr lang="en-CH" sz="3200" dirty="0"/>
              <a:t>for each class of both schemas using as training data the features of all instances of the universe of the database</a:t>
            </a:r>
            <a:endParaRPr lang="en-CH" dirty="0"/>
          </a:p>
          <a:p>
            <a:endParaRPr lang="en-CH" dirty="0"/>
          </a:p>
        </p:txBody>
      </p:sp>
      <p:sp>
        <p:nvSpPr>
          <p:cNvPr id="4" name="Footer Placeholder 3">
            <a:extLst>
              <a:ext uri="{FF2B5EF4-FFF2-40B4-BE49-F238E27FC236}">
                <a16:creationId xmlns:a16="http://schemas.microsoft.com/office/drawing/2014/main" id="{419DF6B6-78DB-688A-5B70-1307205EEFE7}"/>
              </a:ext>
            </a:extLst>
          </p:cNvPr>
          <p:cNvSpPr>
            <a:spLocks noGrp="1"/>
          </p:cNvSpPr>
          <p:nvPr>
            <p:ph type="ftr" sz="quarter" idx="10"/>
          </p:nvPr>
        </p:nvSpPr>
        <p:spPr/>
        <p:txBody>
          <a:bodyPr/>
          <a:lstStyle/>
          <a:p>
            <a:r>
              <a:rPr lang="fr-CH"/>
              <a:t>©2024, Karl Aberer, EPFL-IC, Laboratoire de systèmes d'informations répartis </a:t>
            </a:r>
            <a:endParaRPr lang="en-GB" dirty="0"/>
          </a:p>
        </p:txBody>
      </p:sp>
    </p:spTree>
    <p:extLst>
      <p:ext uri="{BB962C8B-B14F-4D97-AF65-F5344CB8AC3E}">
        <p14:creationId xmlns:p14="http://schemas.microsoft.com/office/powerpoint/2010/main" val="387177434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9" name="Rectangle 2"/>
          <p:cNvSpPr>
            <a:spLocks noGrp="1" noChangeArrowheads="1"/>
          </p:cNvSpPr>
          <p:nvPr>
            <p:ph type="title"/>
          </p:nvPr>
        </p:nvSpPr>
        <p:spPr>
          <a:noFill/>
        </p:spPr>
        <p:txBody>
          <a:bodyPr lIns="113898" tIns="56949" rIns="113898" bIns="56949"/>
          <a:lstStyle/>
          <a:p>
            <a:pPr eaLnBrk="1" hangingPunct="1"/>
            <a:r>
              <a:rPr lang="en-US"/>
              <a:t>References</a:t>
            </a:r>
          </a:p>
        </p:txBody>
      </p:sp>
      <p:sp>
        <p:nvSpPr>
          <p:cNvPr id="50180" name="Rectangle 3"/>
          <p:cNvSpPr>
            <a:spLocks noGrp="1" noChangeArrowheads="1"/>
          </p:cNvSpPr>
          <p:nvPr>
            <p:ph type="body" idx="1"/>
          </p:nvPr>
        </p:nvSpPr>
        <p:spPr>
          <a:noFill/>
        </p:spPr>
        <p:txBody>
          <a:bodyPr lIns="113898" tIns="56949" rIns="113898" bIns="56949"/>
          <a:lstStyle/>
          <a:p>
            <a:pPr eaLnBrk="1" hangingPunct="1"/>
            <a:r>
              <a:rPr lang="en-US" sz="2400" dirty="0"/>
              <a:t>Course material based on</a:t>
            </a:r>
          </a:p>
          <a:p>
            <a:pPr lvl="1"/>
            <a:r>
              <a:rPr lang="en-GB" sz="2000" dirty="0" err="1"/>
              <a:t>Pershina</a:t>
            </a:r>
            <a:r>
              <a:rPr lang="en-GB" sz="2000" dirty="0"/>
              <a:t>, Maria, </a:t>
            </a:r>
            <a:r>
              <a:rPr lang="en-GB" sz="2000" dirty="0" err="1"/>
              <a:t>Yifan</a:t>
            </a:r>
            <a:r>
              <a:rPr lang="en-GB" sz="2000" dirty="0"/>
              <a:t> He, and Ralph </a:t>
            </a:r>
            <a:r>
              <a:rPr lang="en-GB" sz="2000" dirty="0" err="1"/>
              <a:t>Grishman</a:t>
            </a:r>
            <a:r>
              <a:rPr lang="en-GB" sz="2000" dirty="0"/>
              <a:t>. "Personalized page rank for named entity disambiguation." </a:t>
            </a:r>
            <a:r>
              <a:rPr lang="en-GB" sz="2000" i="1" dirty="0"/>
              <a:t>Proceedings of the 2015 Conference of the North American Chapter of the Association for Computational Linguistics: Human Language Technologies</a:t>
            </a:r>
            <a:r>
              <a:rPr lang="en-GB" sz="2000" dirty="0"/>
              <a:t>. 2015.</a:t>
            </a:r>
          </a:p>
          <a:p>
            <a:pPr lvl="1"/>
            <a:r>
              <a:rPr lang="en-GB" sz="2000" dirty="0"/>
              <a:t>Talukdar, </a:t>
            </a:r>
            <a:r>
              <a:rPr lang="en-GB" sz="2000" dirty="0" err="1"/>
              <a:t>Partha</a:t>
            </a:r>
            <a:r>
              <a:rPr lang="en-GB" sz="2000" dirty="0"/>
              <a:t> </a:t>
            </a:r>
            <a:r>
              <a:rPr lang="en-GB" sz="2000" dirty="0" err="1"/>
              <a:t>Pratim</a:t>
            </a:r>
            <a:r>
              <a:rPr lang="en-GB" sz="2000" dirty="0"/>
              <a:t>, and Koby Crammer. "New regularized algorithms for </a:t>
            </a:r>
            <a:r>
              <a:rPr lang="en-GB" sz="2000" dirty="0" err="1"/>
              <a:t>transductive</a:t>
            </a:r>
            <a:r>
              <a:rPr lang="en-GB" sz="2000" dirty="0"/>
              <a:t> learning." </a:t>
            </a:r>
            <a:r>
              <a:rPr lang="en-GB" sz="2000" i="1" dirty="0"/>
              <a:t>Joint European Conference on Machine Learning and Knowledge Discovery in Databases</a:t>
            </a:r>
            <a:r>
              <a:rPr lang="en-GB" sz="2000" dirty="0"/>
              <a:t>. Springer, Berlin, Heidelberg, 2009.</a:t>
            </a:r>
          </a:p>
          <a:p>
            <a:pPr lvl="1"/>
            <a:r>
              <a:rPr lang="en-US" sz="2000" dirty="0"/>
              <a:t>Bordes, Antoine, et al. "Translating embeddings for modeling multi-relational data." Advances in neural information processing systems. 2013.</a:t>
            </a:r>
          </a:p>
          <a:p>
            <a:pPr lvl="1"/>
            <a:r>
              <a:rPr lang="en-US" sz="2000" dirty="0"/>
              <a:t>Nguyen, Dat Quoc. "An overview of embedding models of entities and relationships for knowledge base completion." arXiv preprint arXiv:1703.08098 (2017).</a:t>
            </a:r>
          </a:p>
          <a:p>
            <a:pPr lvl="1"/>
            <a:r>
              <a:rPr lang="en-US" sz="2000" dirty="0"/>
              <a:t>Doan, </a:t>
            </a:r>
            <a:r>
              <a:rPr lang="en-US" sz="2000" dirty="0" err="1"/>
              <a:t>AnHai</a:t>
            </a:r>
            <a:r>
              <a:rPr lang="en-US" sz="2000" dirty="0"/>
              <a:t>, et al. "Learning to map between ontologies on the semantic web." </a:t>
            </a:r>
            <a:r>
              <a:rPr lang="en-US" sz="2000" i="1" dirty="0"/>
              <a:t>Proceedings of the 11th international conference on World Wide Web</a:t>
            </a:r>
            <a:r>
              <a:rPr lang="en-US" sz="2000" dirty="0"/>
              <a:t>. ACM, 2002.</a:t>
            </a:r>
          </a:p>
          <a:p>
            <a:pPr lvl="1"/>
            <a:endParaRPr lang="en-US" sz="2000" dirty="0"/>
          </a:p>
          <a:p>
            <a:pPr lvl="1"/>
            <a:endParaRPr lang="en-US" sz="2000" dirty="0"/>
          </a:p>
          <a:p>
            <a:pPr eaLnBrk="1" hangingPunct="1">
              <a:buFontTx/>
              <a:buNone/>
            </a:pPr>
            <a:endParaRPr lang="en-US" sz="1600" dirty="0"/>
          </a:p>
        </p:txBody>
      </p:sp>
      <p:sp>
        <p:nvSpPr>
          <p:cNvPr id="5" name="Footer Placeholder 3"/>
          <p:cNvSpPr>
            <a:spLocks noGrp="1"/>
          </p:cNvSpPr>
          <p:nvPr>
            <p:ph type="ftr" sz="quarter" idx="10"/>
          </p:nvPr>
        </p:nvSpPr>
        <p:spPr>
          <a:xfrm>
            <a:off x="197988" y="7481535"/>
            <a:ext cx="7622527" cy="264054"/>
          </a:xfrm>
          <a:noFill/>
        </p:spPr>
        <p:txBody>
          <a:bodyPr/>
          <a:lstStyle/>
          <a:p>
            <a:r>
              <a:rPr lang="fr-CH"/>
              <a:t>©2024, Karl Aberer, EPFL-IC, Laboratoire de systèmes d'informations répartis </a:t>
            </a:r>
            <a:endParaRPr lang="en-GB" dirty="0"/>
          </a:p>
        </p:txBody>
      </p:sp>
    </p:spTree>
    <p:extLst>
      <p:ext uri="{BB962C8B-B14F-4D97-AF65-F5344CB8AC3E}">
        <p14:creationId xmlns:p14="http://schemas.microsoft.com/office/powerpoint/2010/main" val="10703880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8C0560-2229-4F47-B3CD-7D689511A313}"/>
              </a:ext>
            </a:extLst>
          </p:cNvPr>
          <p:cNvSpPr>
            <a:spLocks noGrp="1"/>
          </p:cNvSpPr>
          <p:nvPr>
            <p:ph type="title"/>
          </p:nvPr>
        </p:nvSpPr>
        <p:spPr/>
        <p:txBody>
          <a:bodyPr/>
          <a:lstStyle/>
          <a:p>
            <a:r>
              <a:rPr lang="en-US"/>
              <a:t>Relations in Word Embeddings</a:t>
            </a:r>
          </a:p>
        </p:txBody>
      </p:sp>
      <p:sp>
        <p:nvSpPr>
          <p:cNvPr id="4" name="Footer Placeholder 3">
            <a:extLst>
              <a:ext uri="{FF2B5EF4-FFF2-40B4-BE49-F238E27FC236}">
                <a16:creationId xmlns:a16="http://schemas.microsoft.com/office/drawing/2014/main" id="{79E2012A-DF53-034E-8975-39B32130FCC0}"/>
              </a:ext>
            </a:extLst>
          </p:cNvPr>
          <p:cNvSpPr>
            <a:spLocks noGrp="1"/>
          </p:cNvSpPr>
          <p:nvPr>
            <p:ph type="ftr" sz="quarter" idx="10"/>
          </p:nvPr>
        </p:nvSpPr>
        <p:spPr/>
        <p:txBody>
          <a:bodyPr/>
          <a:lstStyle/>
          <a:p>
            <a:r>
              <a:rPr lang="fr-CH"/>
              <a:t>©2024, Karl Aberer, EPFL-IC, Laboratoire de systèmes d'informations répartis </a:t>
            </a:r>
            <a:endParaRPr lang="en-GB" dirty="0"/>
          </a:p>
        </p:txBody>
      </p:sp>
      <p:pic>
        <p:nvPicPr>
          <p:cNvPr id="8" name="Picture 7">
            <a:extLst>
              <a:ext uri="{FF2B5EF4-FFF2-40B4-BE49-F238E27FC236}">
                <a16:creationId xmlns:a16="http://schemas.microsoft.com/office/drawing/2014/main" id="{9C9D1D3B-C968-834D-AB71-FB065D7A40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78502" y="2033172"/>
            <a:ext cx="5829300" cy="1663700"/>
          </a:xfrm>
          <a:prstGeom prst="rect">
            <a:avLst/>
          </a:prstGeom>
        </p:spPr>
      </p:pic>
      <p:pic>
        <p:nvPicPr>
          <p:cNvPr id="10" name="Picture 9">
            <a:extLst>
              <a:ext uri="{FF2B5EF4-FFF2-40B4-BE49-F238E27FC236}">
                <a16:creationId xmlns:a16="http://schemas.microsoft.com/office/drawing/2014/main" id="{0D8271F1-64D7-B04E-AE08-24765D34F73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67623" y="3888804"/>
            <a:ext cx="5715000" cy="1930400"/>
          </a:xfrm>
          <a:prstGeom prst="rect">
            <a:avLst/>
          </a:prstGeom>
        </p:spPr>
      </p:pic>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12E58912-D54B-F24C-AA44-3AD2D2AFE414}"/>
                  </a:ext>
                </a:extLst>
              </p:cNvPr>
              <p:cNvSpPr txBox="1"/>
              <p:nvPr/>
            </p:nvSpPr>
            <p:spPr>
              <a:xfrm>
                <a:off x="844646" y="4188957"/>
                <a:ext cx="5022977" cy="1372812"/>
              </a:xfrm>
              <a:prstGeom prst="rect">
                <a:avLst/>
              </a:prstGeom>
              <a:noFill/>
            </p:spPr>
            <p:txBody>
              <a:bodyPr wrap="none" rtlCol="0">
                <a:spAutoFit/>
              </a:bodyPr>
              <a:lstStyle/>
              <a:p>
                <a:pPr algn="l"/>
                <a:r>
                  <a:rPr lang="en-US" sz="4000" dirty="0">
                    <a:latin typeface="Calibri" panose="020F0502020204030204" pitchFamily="34" charset="0"/>
                    <a:cs typeface="Calibri" panose="020F0502020204030204" pitchFamily="34" charset="0"/>
                  </a:rPr>
                  <a:t>Idea: Find a vector </a:t>
                </a:r>
              </a:p>
              <a:p>
                <a:pPr algn="l"/>
                <a14:m>
                  <m:oMath xmlns:m="http://schemas.openxmlformats.org/officeDocument/2006/math">
                    <m:sSub>
                      <m:sSubPr>
                        <m:ctrlPr>
                          <a:rPr lang="en-US" sz="4000" i="1">
                            <a:latin typeface="Cambria Math" panose="02040503050406030204" pitchFamily="18" charset="0"/>
                          </a:rPr>
                        </m:ctrlPr>
                      </m:sSubPr>
                      <m:e>
                        <m:r>
                          <a:rPr lang="fr-CH" sz="4000" b="0" i="1">
                            <a:latin typeface="Cambria Math" panose="02040503050406030204" pitchFamily="18" charset="0"/>
                          </a:rPr>
                          <m:t>𝑣</m:t>
                        </m:r>
                      </m:e>
                      <m:sub>
                        <m:r>
                          <a:rPr lang="fr-CH" sz="4000" b="0" i="1">
                            <a:latin typeface="Cambria Math" panose="02040503050406030204" pitchFamily="18" charset="0"/>
                          </a:rPr>
                          <m:t>𝑖𝑠</m:t>
                        </m:r>
                        <m:r>
                          <a:rPr lang="fr-CH" sz="4000" b="0" i="1">
                            <a:latin typeface="Cambria Math" panose="02040503050406030204" pitchFamily="18" charset="0"/>
                          </a:rPr>
                          <m:t>_</m:t>
                        </m:r>
                        <m:r>
                          <a:rPr lang="fr-CH" sz="4000" b="0" i="1">
                            <a:latin typeface="Cambria Math" panose="02040503050406030204" pitchFamily="18" charset="0"/>
                          </a:rPr>
                          <m:t>𝑐𝑎𝑝𝑖𝑡𝑎𝑙</m:t>
                        </m:r>
                        <m:r>
                          <a:rPr lang="fr-CH" sz="4000" b="0" i="1">
                            <a:latin typeface="Cambria Math" panose="02040503050406030204" pitchFamily="18" charset="0"/>
                          </a:rPr>
                          <m:t>_</m:t>
                        </m:r>
                        <m:r>
                          <a:rPr lang="fr-CH" sz="4000" b="0" i="1">
                            <a:latin typeface="Cambria Math" panose="02040503050406030204" pitchFamily="18" charset="0"/>
                          </a:rPr>
                          <m:t>𝑜𝑓</m:t>
                        </m:r>
                      </m:sub>
                    </m:sSub>
                  </m:oMath>
                </a14:m>
                <a:r>
                  <a:rPr lang="en-US" sz="4000" dirty="0">
                    <a:latin typeface="Calibri" panose="020F0502020204030204" pitchFamily="34" charset="0"/>
                    <a:cs typeface="Calibri" panose="020F0502020204030204" pitchFamily="34" charset="0"/>
                  </a:rPr>
                  <a:t> such that </a:t>
                </a:r>
              </a:p>
            </p:txBody>
          </p:sp>
        </mc:Choice>
        <mc:Fallback xmlns="">
          <p:sp>
            <p:nvSpPr>
              <p:cNvPr id="11" name="TextBox 10">
                <a:extLst>
                  <a:ext uri="{FF2B5EF4-FFF2-40B4-BE49-F238E27FC236}">
                    <a16:creationId xmlns:a16="http://schemas.microsoft.com/office/drawing/2014/main" id="{12E58912-D54B-F24C-AA44-3AD2D2AFE414}"/>
                  </a:ext>
                </a:extLst>
              </p:cNvPr>
              <p:cNvSpPr txBox="1">
                <a:spLocks noRot="1" noChangeAspect="1" noMove="1" noResize="1" noEditPoints="1" noAdjustHandles="1" noChangeArrowheads="1" noChangeShapeType="1" noTextEdit="1"/>
              </p:cNvSpPr>
              <p:nvPr/>
            </p:nvSpPr>
            <p:spPr>
              <a:xfrm>
                <a:off x="844646" y="4188957"/>
                <a:ext cx="5022977" cy="1372812"/>
              </a:xfrm>
              <a:prstGeom prst="rect">
                <a:avLst/>
              </a:prstGeom>
              <a:blipFill>
                <a:blip r:embed="rId5"/>
                <a:stretch>
                  <a:fillRect l="-4293" t="-7339" r="-3283" b="-14679"/>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9D818302-52DD-EE4C-970D-96A7A1BB7ABE}"/>
              </a:ext>
            </a:extLst>
          </p:cNvPr>
          <p:cNvSpPr txBox="1"/>
          <p:nvPr/>
        </p:nvSpPr>
        <p:spPr>
          <a:xfrm>
            <a:off x="214729" y="6477540"/>
            <a:ext cx="11305787" cy="707886"/>
          </a:xfrm>
          <a:prstGeom prst="rect">
            <a:avLst/>
          </a:prstGeom>
          <a:noFill/>
        </p:spPr>
        <p:txBody>
          <a:bodyPr wrap="none" rtlCol="0">
            <a:spAutoFit/>
          </a:bodyPr>
          <a:lstStyle/>
          <a:p>
            <a:r>
              <a:rPr lang="en-US" sz="4000" dirty="0">
                <a:latin typeface="Calibri" panose="020F0502020204030204" pitchFamily="34" charset="0"/>
                <a:cs typeface="Calibri" panose="020F0502020204030204" pitchFamily="34" charset="0"/>
              </a:rPr>
              <a:t>Relations are also represented as embedding vectors!</a:t>
            </a:r>
          </a:p>
        </p:txBody>
      </p:sp>
    </p:spTree>
    <p:extLst>
      <p:ext uri="{BB962C8B-B14F-4D97-AF65-F5344CB8AC3E}">
        <p14:creationId xmlns:p14="http://schemas.microsoft.com/office/powerpoint/2010/main" val="31322411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DC5993-D0EF-6C44-BBD2-8D574ACB1E68}"/>
              </a:ext>
            </a:extLst>
          </p:cNvPr>
          <p:cNvSpPr>
            <a:spLocks noGrp="1"/>
          </p:cNvSpPr>
          <p:nvPr>
            <p:ph type="title"/>
          </p:nvPr>
        </p:nvSpPr>
        <p:spPr/>
        <p:txBody>
          <a:bodyPr/>
          <a:lstStyle/>
          <a:p>
            <a:r>
              <a:rPr lang="en-US"/>
              <a:t>Model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0C11BE1-631C-B043-913C-B424E994BDDF}"/>
                  </a:ext>
                </a:extLst>
              </p:cNvPr>
              <p:cNvSpPr>
                <a:spLocks noGrp="1"/>
              </p:cNvSpPr>
              <p:nvPr>
                <p:ph idx="1"/>
              </p:nvPr>
            </p:nvSpPr>
            <p:spPr/>
            <p:txBody>
              <a:bodyPr/>
              <a:lstStyle/>
              <a:p>
                <a:r>
                  <a:rPr lang="en-US" dirty="0"/>
                  <a:t>Knowledge graph </a:t>
                </a:r>
                <a14:m>
                  <m:oMath xmlns:m="http://schemas.openxmlformats.org/officeDocument/2006/math">
                    <m:r>
                      <a:rPr lang="fr-CH" b="0" i="1">
                        <a:latin typeface="Cambria Math" panose="02040503050406030204" pitchFamily="18" charset="0"/>
                        <a:ea typeface="Cambria Math" panose="02040503050406030204" pitchFamily="18" charset="0"/>
                      </a:rPr>
                      <m:t>𝐺</m:t>
                    </m:r>
                  </m:oMath>
                </a14:m>
                <a:r>
                  <a:rPr lang="en-US" dirty="0"/>
                  <a:t> consists of (correct) triples </a:t>
                </a:r>
                <a14:m>
                  <m:oMath xmlns:m="http://schemas.openxmlformats.org/officeDocument/2006/math">
                    <m:d>
                      <m:dPr>
                        <m:ctrlPr>
                          <a:rPr lang="fr-CH" b="0" i="1">
                            <a:latin typeface="Cambria Math" panose="02040503050406030204" pitchFamily="18" charset="0"/>
                          </a:rPr>
                        </m:ctrlPr>
                      </m:dPr>
                      <m:e>
                        <m:r>
                          <a:rPr lang="fr-CH" b="0" i="1">
                            <a:latin typeface="Cambria Math" panose="02040503050406030204" pitchFamily="18" charset="0"/>
                          </a:rPr>
                          <m:t>h</m:t>
                        </m:r>
                        <m:r>
                          <a:rPr lang="fr-CH" b="0" i="1">
                            <a:latin typeface="Cambria Math" panose="02040503050406030204" pitchFamily="18" charset="0"/>
                          </a:rPr>
                          <m:t>,</m:t>
                        </m:r>
                        <m:r>
                          <a:rPr lang="fr-CH" b="0" i="1">
                            <a:latin typeface="Cambria Math" panose="02040503050406030204" pitchFamily="18" charset="0"/>
                          </a:rPr>
                          <m:t>𝑟</m:t>
                        </m:r>
                        <m:r>
                          <a:rPr lang="fr-CH" b="0" i="1">
                            <a:latin typeface="Cambria Math" panose="02040503050406030204" pitchFamily="18" charset="0"/>
                          </a:rPr>
                          <m:t>,</m:t>
                        </m:r>
                        <m:r>
                          <a:rPr lang="fr-CH" b="0" i="1">
                            <a:latin typeface="Cambria Math" panose="02040503050406030204" pitchFamily="18" charset="0"/>
                          </a:rPr>
                          <m:t>𝑡</m:t>
                        </m:r>
                      </m:e>
                    </m:d>
                  </m:oMath>
                </a14:m>
                <a:endParaRPr lang="en-US" dirty="0"/>
              </a:p>
              <a:p>
                <a:r>
                  <a:rPr lang="en-US" dirty="0"/>
                  <a:t>where </a:t>
                </a:r>
                <a14:m>
                  <m:oMath xmlns:m="http://schemas.openxmlformats.org/officeDocument/2006/math">
                    <m:r>
                      <a:rPr lang="fr-CH" i="1">
                        <a:latin typeface="Cambria Math" panose="02040503050406030204" pitchFamily="18" charset="0"/>
                      </a:rPr>
                      <m:t>h</m:t>
                    </m:r>
                    <m:r>
                      <a:rPr lang="fr-CH" i="1">
                        <a:latin typeface="Cambria Math" panose="02040503050406030204" pitchFamily="18" charset="0"/>
                      </a:rPr>
                      <m:t>,</m:t>
                    </m:r>
                    <m:r>
                      <a:rPr lang="fr-CH" b="0" i="1">
                        <a:latin typeface="Cambria Math" panose="02040503050406030204" pitchFamily="18" charset="0"/>
                      </a:rPr>
                      <m:t>𝑡</m:t>
                    </m:r>
                    <m:r>
                      <a:rPr lang="fr-CH" i="1">
                        <a:latin typeface="Cambria Math" panose="02040503050406030204" pitchFamily="18" charset="0"/>
                        <a:ea typeface="Cambria Math" panose="02040503050406030204" pitchFamily="18" charset="0"/>
                      </a:rPr>
                      <m:t>∈</m:t>
                    </m:r>
                    <m:r>
                      <a:rPr lang="fr-CH" b="0" i="1">
                        <a:latin typeface="Cambria Math" panose="02040503050406030204" pitchFamily="18" charset="0"/>
                        <a:ea typeface="Cambria Math" panose="02040503050406030204" pitchFamily="18" charset="0"/>
                      </a:rPr>
                      <m:t>𝐸</m:t>
                    </m:r>
                  </m:oMath>
                </a14:m>
                <a:r>
                  <a:rPr lang="en-US" dirty="0"/>
                  <a:t> and </a:t>
                </a:r>
                <a14:m>
                  <m:oMath xmlns:m="http://schemas.openxmlformats.org/officeDocument/2006/math">
                    <m:r>
                      <a:rPr lang="fr-CH" i="1">
                        <a:latin typeface="Cambria Math" panose="02040503050406030204" pitchFamily="18" charset="0"/>
                      </a:rPr>
                      <m:t>𝑟</m:t>
                    </m:r>
                    <m:r>
                      <a:rPr lang="fr-CH" i="1">
                        <a:latin typeface="Cambria Math" panose="02040503050406030204" pitchFamily="18" charset="0"/>
                        <a:ea typeface="Cambria Math" panose="02040503050406030204" pitchFamily="18" charset="0"/>
                      </a:rPr>
                      <m:t>∈</m:t>
                    </m:r>
                    <m:r>
                      <a:rPr lang="fr-CH" b="0" i="1">
                        <a:latin typeface="Cambria Math" panose="02040503050406030204" pitchFamily="18" charset="0"/>
                        <a:ea typeface="Cambria Math" panose="02040503050406030204" pitchFamily="18" charset="0"/>
                      </a:rPr>
                      <m:t>𝑅</m:t>
                    </m:r>
                  </m:oMath>
                </a14:m>
                <a:endParaRPr lang="en-US" dirty="0"/>
              </a:p>
              <a:p>
                <a:endParaRPr lang="en-US" dirty="0"/>
              </a:p>
              <a:p>
                <a:r>
                  <a:rPr lang="en-US" dirty="0"/>
                  <a:t>Each entity and relationship is mapped to a low-dimensional vector, resulting in </a:t>
                </a:r>
                <a14:m>
                  <m:oMath xmlns:m="http://schemas.openxmlformats.org/officeDocument/2006/math">
                    <m:sSub>
                      <m:sSubPr>
                        <m:ctrlPr>
                          <a:rPr lang="fr-CH" i="1">
                            <a:latin typeface="Cambria Math" panose="02040503050406030204" pitchFamily="18" charset="0"/>
                          </a:rPr>
                        </m:ctrlPr>
                      </m:sSubPr>
                      <m:e>
                        <m:r>
                          <a:rPr lang="fr-CH" b="1" i="1">
                            <a:latin typeface="Cambria Math" panose="02040503050406030204" pitchFamily="18" charset="0"/>
                          </a:rPr>
                          <m:t>𝒗</m:t>
                        </m:r>
                      </m:e>
                      <m:sub>
                        <m:r>
                          <a:rPr lang="fr-CH" i="1">
                            <a:latin typeface="Cambria Math" panose="02040503050406030204" pitchFamily="18" charset="0"/>
                          </a:rPr>
                          <m:t>h</m:t>
                        </m:r>
                      </m:sub>
                    </m:sSub>
                    <m:r>
                      <a:rPr lang="fr-CH" i="1">
                        <a:latin typeface="Cambria Math" panose="02040503050406030204" pitchFamily="18" charset="0"/>
                      </a:rPr>
                      <m:t>, </m:t>
                    </m:r>
                    <m:sSub>
                      <m:sSubPr>
                        <m:ctrlPr>
                          <a:rPr lang="fr-CH" i="1">
                            <a:latin typeface="Cambria Math" panose="02040503050406030204" pitchFamily="18" charset="0"/>
                          </a:rPr>
                        </m:ctrlPr>
                      </m:sSubPr>
                      <m:e>
                        <m:r>
                          <a:rPr lang="fr-CH" b="1" i="1">
                            <a:latin typeface="Cambria Math" panose="02040503050406030204" pitchFamily="18" charset="0"/>
                          </a:rPr>
                          <m:t>𝒗</m:t>
                        </m:r>
                      </m:e>
                      <m:sub>
                        <m:r>
                          <a:rPr lang="fr-CH" i="1">
                            <a:latin typeface="Cambria Math" panose="02040503050406030204" pitchFamily="18" charset="0"/>
                          </a:rPr>
                          <m:t>𝑟</m:t>
                        </m:r>
                      </m:sub>
                    </m:sSub>
                    <m:r>
                      <a:rPr lang="fr-CH" i="1">
                        <a:latin typeface="Cambria Math" panose="02040503050406030204" pitchFamily="18" charset="0"/>
                      </a:rPr>
                      <m:t>,</m:t>
                    </m:r>
                    <m:sSub>
                      <m:sSubPr>
                        <m:ctrlPr>
                          <a:rPr lang="fr-CH" i="1">
                            <a:latin typeface="Cambria Math" panose="02040503050406030204" pitchFamily="18" charset="0"/>
                          </a:rPr>
                        </m:ctrlPr>
                      </m:sSubPr>
                      <m:e>
                        <m:r>
                          <a:rPr lang="fr-CH" b="1" i="1">
                            <a:latin typeface="Cambria Math" panose="02040503050406030204" pitchFamily="18" charset="0"/>
                          </a:rPr>
                          <m:t>𝒗</m:t>
                        </m:r>
                      </m:e>
                      <m:sub>
                        <m:r>
                          <a:rPr lang="fr-CH" i="1">
                            <a:latin typeface="Cambria Math" panose="02040503050406030204" pitchFamily="18" charset="0"/>
                          </a:rPr>
                          <m:t>𝑡</m:t>
                        </m:r>
                      </m:sub>
                    </m:sSub>
                  </m:oMath>
                </a14:m>
                <a:r>
                  <a:rPr lang="en-US" dirty="0"/>
                  <a:t> </a:t>
                </a:r>
              </a:p>
            </p:txBody>
          </p:sp>
        </mc:Choice>
        <mc:Fallback xmlns="">
          <p:sp>
            <p:nvSpPr>
              <p:cNvPr id="3" name="Content Placeholder 2">
                <a:extLst>
                  <a:ext uri="{FF2B5EF4-FFF2-40B4-BE49-F238E27FC236}">
                    <a16:creationId xmlns:a16="http://schemas.microsoft.com/office/drawing/2014/main" id="{F0C11BE1-631C-B043-913C-B424E994BDDF}"/>
                  </a:ext>
                </a:extLst>
              </p:cNvPr>
              <p:cNvSpPr>
                <a:spLocks noGrp="1" noRot="1" noChangeAspect="1" noMove="1" noResize="1" noEditPoints="1" noAdjustHandles="1" noChangeArrowheads="1" noChangeShapeType="1" noTextEdit="1"/>
              </p:cNvSpPr>
              <p:nvPr>
                <p:ph idx="1"/>
              </p:nvPr>
            </p:nvSpPr>
            <p:spPr>
              <a:blipFill>
                <a:blip r:embed="rId3"/>
                <a:stretch>
                  <a:fillRect l="-1293" t="-1310"/>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98131B36-B72D-B647-AB86-26715BBC104A}"/>
              </a:ext>
            </a:extLst>
          </p:cNvPr>
          <p:cNvSpPr>
            <a:spLocks noGrp="1"/>
          </p:cNvSpPr>
          <p:nvPr>
            <p:ph type="ftr" sz="quarter" idx="10"/>
          </p:nvPr>
        </p:nvSpPr>
        <p:spPr/>
        <p:txBody>
          <a:bodyPr/>
          <a:lstStyle/>
          <a:p>
            <a:r>
              <a:rPr lang="fr-CH"/>
              <a:t>©2024, Karl Aberer, EPFL-IC, Laboratoire de systèmes d'informations répartis </a:t>
            </a:r>
            <a:endParaRPr lang="en-GB" dirty="0"/>
          </a:p>
        </p:txBody>
      </p:sp>
    </p:spTree>
    <p:extLst>
      <p:ext uri="{BB962C8B-B14F-4D97-AF65-F5344CB8AC3E}">
        <p14:creationId xmlns:p14="http://schemas.microsoft.com/office/powerpoint/2010/main" val="19758592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EBC9B8-FD78-FB4F-9E9C-05D86394F552}"/>
              </a:ext>
            </a:extLst>
          </p:cNvPr>
          <p:cNvSpPr>
            <a:spLocks noGrp="1"/>
          </p:cNvSpPr>
          <p:nvPr>
            <p:ph type="title"/>
          </p:nvPr>
        </p:nvSpPr>
        <p:spPr/>
        <p:txBody>
          <a:bodyPr/>
          <a:lstStyle/>
          <a:p>
            <a:r>
              <a:rPr lang="en-US" dirty="0"/>
              <a:t>Plausibility Score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9085C5A-4947-4745-89F0-36291D74BAB9}"/>
                  </a:ext>
                </a:extLst>
              </p:cNvPr>
              <p:cNvSpPr>
                <a:spLocks noGrp="1"/>
              </p:cNvSpPr>
              <p:nvPr>
                <p:ph idx="1"/>
              </p:nvPr>
            </p:nvSpPr>
            <p:spPr/>
            <p:txBody>
              <a:bodyPr/>
              <a:lstStyle/>
              <a:p>
                <a:r>
                  <a:rPr lang="en-US" dirty="0"/>
                  <a:t>Define a (</a:t>
                </a:r>
                <a:r>
                  <a:rPr lang="en-US" dirty="0" err="1"/>
                  <a:t>im</a:t>
                </a:r>
                <a:r>
                  <a:rPr lang="en-US" dirty="0"/>
                  <a:t>)plausibility score </a:t>
                </a:r>
                <a14:m>
                  <m:oMath xmlns:m="http://schemas.openxmlformats.org/officeDocument/2006/math">
                    <m:r>
                      <m:rPr>
                        <m:sty m:val="p"/>
                      </m:rPr>
                      <a:rPr lang="fr-CH">
                        <a:latin typeface="Cambria Math" panose="02040503050406030204" pitchFamily="18" charset="0"/>
                      </a:rPr>
                      <m:t>f</m:t>
                    </m:r>
                    <m:d>
                      <m:dPr>
                        <m:ctrlPr>
                          <a:rPr lang="fr-CH" i="1">
                            <a:latin typeface="Cambria Math" panose="02040503050406030204" pitchFamily="18" charset="0"/>
                          </a:rPr>
                        </m:ctrlPr>
                      </m:dPr>
                      <m:e>
                        <m:sSub>
                          <m:sSubPr>
                            <m:ctrlPr>
                              <a:rPr lang="fr-CH" i="1">
                                <a:latin typeface="Cambria Math" panose="02040503050406030204" pitchFamily="18" charset="0"/>
                              </a:rPr>
                            </m:ctrlPr>
                          </m:sSubPr>
                          <m:e>
                            <m:r>
                              <a:rPr lang="fr-CH" b="1" i="1">
                                <a:latin typeface="Cambria Math" panose="02040503050406030204" pitchFamily="18" charset="0"/>
                              </a:rPr>
                              <m:t>𝒗</m:t>
                            </m:r>
                          </m:e>
                          <m:sub>
                            <m:r>
                              <a:rPr lang="fr-CH" i="1">
                                <a:latin typeface="Cambria Math" panose="02040503050406030204" pitchFamily="18" charset="0"/>
                              </a:rPr>
                              <m:t>h</m:t>
                            </m:r>
                          </m:sub>
                        </m:sSub>
                        <m:r>
                          <a:rPr lang="fr-CH" i="1">
                            <a:latin typeface="Cambria Math" panose="02040503050406030204" pitchFamily="18" charset="0"/>
                          </a:rPr>
                          <m:t>, </m:t>
                        </m:r>
                        <m:sSub>
                          <m:sSubPr>
                            <m:ctrlPr>
                              <a:rPr lang="fr-CH" i="1">
                                <a:latin typeface="Cambria Math" panose="02040503050406030204" pitchFamily="18" charset="0"/>
                              </a:rPr>
                            </m:ctrlPr>
                          </m:sSubPr>
                          <m:e>
                            <m:r>
                              <a:rPr lang="fr-CH" b="1" i="1">
                                <a:latin typeface="Cambria Math" panose="02040503050406030204" pitchFamily="18" charset="0"/>
                              </a:rPr>
                              <m:t>𝒗</m:t>
                            </m:r>
                          </m:e>
                          <m:sub>
                            <m:r>
                              <a:rPr lang="fr-CH" i="1">
                                <a:latin typeface="Cambria Math" panose="02040503050406030204" pitchFamily="18" charset="0"/>
                              </a:rPr>
                              <m:t>𝑟</m:t>
                            </m:r>
                          </m:sub>
                        </m:sSub>
                        <m:r>
                          <a:rPr lang="fr-CH" i="1">
                            <a:latin typeface="Cambria Math" panose="02040503050406030204" pitchFamily="18" charset="0"/>
                          </a:rPr>
                          <m:t>,</m:t>
                        </m:r>
                        <m:sSub>
                          <m:sSubPr>
                            <m:ctrlPr>
                              <a:rPr lang="fr-CH" i="1">
                                <a:latin typeface="Cambria Math" panose="02040503050406030204" pitchFamily="18" charset="0"/>
                              </a:rPr>
                            </m:ctrlPr>
                          </m:sSubPr>
                          <m:e>
                            <m:r>
                              <a:rPr lang="fr-CH" b="1" i="1">
                                <a:latin typeface="Cambria Math" panose="02040503050406030204" pitchFamily="18" charset="0"/>
                              </a:rPr>
                              <m:t>𝒗</m:t>
                            </m:r>
                          </m:e>
                          <m:sub>
                            <m:r>
                              <a:rPr lang="fr-CH" i="1">
                                <a:latin typeface="Cambria Math" panose="02040503050406030204" pitchFamily="18" charset="0"/>
                              </a:rPr>
                              <m:t>𝑡</m:t>
                            </m:r>
                          </m:sub>
                        </m:sSub>
                      </m:e>
                    </m:d>
                  </m:oMath>
                </a14:m>
                <a:r>
                  <a:rPr lang="en-US" dirty="0"/>
                  <a:t> such that</a:t>
                </a:r>
              </a:p>
              <a:p>
                <a:endParaRPr lang="en-US" dirty="0"/>
              </a:p>
              <a:p>
                <a:r>
                  <a:rPr lang="fr-CH" dirty="0"/>
                  <a:t>	</a:t>
                </a:r>
                <a14:m>
                  <m:oMath xmlns:m="http://schemas.openxmlformats.org/officeDocument/2006/math">
                    <m:r>
                      <m:rPr>
                        <m:sty m:val="p"/>
                      </m:rPr>
                      <a:rPr lang="fr-CH">
                        <a:latin typeface="Cambria Math" panose="02040503050406030204" pitchFamily="18" charset="0"/>
                      </a:rPr>
                      <m:t>f</m:t>
                    </m:r>
                    <m:d>
                      <m:dPr>
                        <m:ctrlPr>
                          <a:rPr lang="fr-CH" i="1">
                            <a:latin typeface="Cambria Math" panose="02040503050406030204" pitchFamily="18" charset="0"/>
                          </a:rPr>
                        </m:ctrlPr>
                      </m:dPr>
                      <m:e>
                        <m:sSub>
                          <m:sSubPr>
                            <m:ctrlPr>
                              <a:rPr lang="fr-CH" i="1">
                                <a:latin typeface="Cambria Math" panose="02040503050406030204" pitchFamily="18" charset="0"/>
                              </a:rPr>
                            </m:ctrlPr>
                          </m:sSubPr>
                          <m:e>
                            <m:r>
                              <a:rPr lang="fr-CH" b="1" i="1">
                                <a:latin typeface="Cambria Math" panose="02040503050406030204" pitchFamily="18" charset="0"/>
                              </a:rPr>
                              <m:t>𝒗</m:t>
                            </m:r>
                          </m:e>
                          <m:sub>
                            <m:r>
                              <a:rPr lang="fr-CH" i="1">
                                <a:latin typeface="Cambria Math" panose="02040503050406030204" pitchFamily="18" charset="0"/>
                              </a:rPr>
                              <m:t>h</m:t>
                            </m:r>
                          </m:sub>
                        </m:sSub>
                        <m:r>
                          <a:rPr lang="fr-CH" i="1">
                            <a:latin typeface="Cambria Math" panose="02040503050406030204" pitchFamily="18" charset="0"/>
                          </a:rPr>
                          <m:t>, </m:t>
                        </m:r>
                        <m:sSub>
                          <m:sSubPr>
                            <m:ctrlPr>
                              <a:rPr lang="fr-CH" i="1">
                                <a:latin typeface="Cambria Math" panose="02040503050406030204" pitchFamily="18" charset="0"/>
                              </a:rPr>
                            </m:ctrlPr>
                          </m:sSubPr>
                          <m:e>
                            <m:r>
                              <a:rPr lang="fr-CH" b="1" i="1">
                                <a:latin typeface="Cambria Math" panose="02040503050406030204" pitchFamily="18" charset="0"/>
                              </a:rPr>
                              <m:t>𝒗</m:t>
                            </m:r>
                          </m:e>
                          <m:sub>
                            <m:r>
                              <a:rPr lang="fr-CH" i="1">
                                <a:latin typeface="Cambria Math" panose="02040503050406030204" pitchFamily="18" charset="0"/>
                              </a:rPr>
                              <m:t>𝑟</m:t>
                            </m:r>
                          </m:sub>
                        </m:sSub>
                        <m:r>
                          <a:rPr lang="fr-CH" i="1">
                            <a:latin typeface="Cambria Math" panose="02040503050406030204" pitchFamily="18" charset="0"/>
                          </a:rPr>
                          <m:t>,</m:t>
                        </m:r>
                        <m:sSub>
                          <m:sSubPr>
                            <m:ctrlPr>
                              <a:rPr lang="fr-CH" i="1">
                                <a:latin typeface="Cambria Math" panose="02040503050406030204" pitchFamily="18" charset="0"/>
                              </a:rPr>
                            </m:ctrlPr>
                          </m:sSubPr>
                          <m:e>
                            <m:r>
                              <a:rPr lang="fr-CH" b="1" i="1">
                                <a:latin typeface="Cambria Math" panose="02040503050406030204" pitchFamily="18" charset="0"/>
                              </a:rPr>
                              <m:t>𝒗</m:t>
                            </m:r>
                          </m:e>
                          <m:sub>
                            <m:r>
                              <a:rPr lang="fr-CH" i="1">
                                <a:latin typeface="Cambria Math" panose="02040503050406030204" pitchFamily="18" charset="0"/>
                              </a:rPr>
                              <m:t>𝑡</m:t>
                            </m:r>
                          </m:sub>
                        </m:sSub>
                      </m:e>
                    </m:d>
                  </m:oMath>
                </a14:m>
                <a:r>
                  <a:rPr lang="en-US" dirty="0"/>
                  <a:t> &lt; </a:t>
                </a:r>
                <a14:m>
                  <m:oMath xmlns:m="http://schemas.openxmlformats.org/officeDocument/2006/math">
                    <m:r>
                      <m:rPr>
                        <m:sty m:val="p"/>
                      </m:rPr>
                      <a:rPr lang="fr-CH">
                        <a:latin typeface="Cambria Math" panose="02040503050406030204" pitchFamily="18" charset="0"/>
                      </a:rPr>
                      <m:t>f</m:t>
                    </m:r>
                    <m:d>
                      <m:dPr>
                        <m:ctrlPr>
                          <a:rPr lang="fr-CH" i="1">
                            <a:latin typeface="Cambria Math" panose="02040503050406030204" pitchFamily="18" charset="0"/>
                          </a:rPr>
                        </m:ctrlPr>
                      </m:dPr>
                      <m:e>
                        <m:sSub>
                          <m:sSubPr>
                            <m:ctrlPr>
                              <a:rPr lang="fr-CH" i="1">
                                <a:latin typeface="Cambria Math" panose="02040503050406030204" pitchFamily="18" charset="0"/>
                              </a:rPr>
                            </m:ctrlPr>
                          </m:sSubPr>
                          <m:e>
                            <m:r>
                              <a:rPr lang="fr-CH" b="1" i="1">
                                <a:latin typeface="Cambria Math" panose="02040503050406030204" pitchFamily="18" charset="0"/>
                              </a:rPr>
                              <m:t>𝒗</m:t>
                            </m:r>
                          </m:e>
                          <m:sub>
                            <m:r>
                              <a:rPr lang="fr-CH" i="1">
                                <a:latin typeface="Cambria Math" panose="02040503050406030204" pitchFamily="18" charset="0"/>
                              </a:rPr>
                              <m:t>h</m:t>
                            </m:r>
                            <m:r>
                              <a:rPr lang="fr-CH" b="0" i="1" smtClean="0">
                                <a:latin typeface="Cambria Math" panose="02040503050406030204" pitchFamily="18" charset="0"/>
                              </a:rPr>
                              <m:t>′</m:t>
                            </m:r>
                          </m:sub>
                        </m:sSub>
                        <m:r>
                          <a:rPr lang="fr-CH" i="1">
                            <a:latin typeface="Cambria Math" panose="02040503050406030204" pitchFamily="18" charset="0"/>
                          </a:rPr>
                          <m:t>, </m:t>
                        </m:r>
                        <m:sSub>
                          <m:sSubPr>
                            <m:ctrlPr>
                              <a:rPr lang="fr-CH" i="1">
                                <a:latin typeface="Cambria Math" panose="02040503050406030204" pitchFamily="18" charset="0"/>
                              </a:rPr>
                            </m:ctrlPr>
                          </m:sSubPr>
                          <m:e>
                            <m:r>
                              <a:rPr lang="fr-CH" b="1" i="1">
                                <a:latin typeface="Cambria Math" panose="02040503050406030204" pitchFamily="18" charset="0"/>
                              </a:rPr>
                              <m:t>𝒗</m:t>
                            </m:r>
                          </m:e>
                          <m:sub>
                            <m:r>
                              <a:rPr lang="fr-CH" i="1">
                                <a:latin typeface="Cambria Math" panose="02040503050406030204" pitchFamily="18" charset="0"/>
                              </a:rPr>
                              <m:t>𝑟</m:t>
                            </m:r>
                            <m:r>
                              <a:rPr lang="fr-CH" b="0" i="1" smtClean="0">
                                <a:latin typeface="Cambria Math" panose="02040503050406030204" pitchFamily="18" charset="0"/>
                              </a:rPr>
                              <m:t>′</m:t>
                            </m:r>
                          </m:sub>
                        </m:sSub>
                        <m:r>
                          <a:rPr lang="fr-CH" i="1">
                            <a:latin typeface="Cambria Math" panose="02040503050406030204" pitchFamily="18" charset="0"/>
                          </a:rPr>
                          <m:t>,</m:t>
                        </m:r>
                        <m:sSub>
                          <m:sSubPr>
                            <m:ctrlPr>
                              <a:rPr lang="fr-CH" i="1">
                                <a:latin typeface="Cambria Math" panose="02040503050406030204" pitchFamily="18" charset="0"/>
                              </a:rPr>
                            </m:ctrlPr>
                          </m:sSubPr>
                          <m:e>
                            <m:r>
                              <a:rPr lang="fr-CH" b="1" i="1">
                                <a:latin typeface="Cambria Math" panose="02040503050406030204" pitchFamily="18" charset="0"/>
                              </a:rPr>
                              <m:t>𝒗</m:t>
                            </m:r>
                          </m:e>
                          <m:sub>
                            <m:r>
                              <a:rPr lang="fr-CH" i="1">
                                <a:latin typeface="Cambria Math" panose="02040503050406030204" pitchFamily="18" charset="0"/>
                              </a:rPr>
                              <m:t>𝑡</m:t>
                            </m:r>
                            <m:r>
                              <a:rPr lang="fr-CH" b="0" i="1" smtClean="0">
                                <a:latin typeface="Cambria Math" panose="02040503050406030204" pitchFamily="18" charset="0"/>
                              </a:rPr>
                              <m:t>′</m:t>
                            </m:r>
                          </m:sub>
                        </m:sSub>
                      </m:e>
                    </m:d>
                  </m:oMath>
                </a14:m>
                <a:endParaRPr lang="fr-CH" dirty="0"/>
              </a:p>
              <a:p>
                <a:endParaRPr lang="en-US" dirty="0"/>
              </a:p>
              <a:p>
                <a:r>
                  <a:rPr lang="en-US" dirty="0"/>
                  <a:t>if </a:t>
                </a:r>
                <a14:m>
                  <m:oMath xmlns:m="http://schemas.openxmlformats.org/officeDocument/2006/math">
                    <m:d>
                      <m:dPr>
                        <m:ctrlPr>
                          <a:rPr lang="fr-CH" i="1">
                            <a:latin typeface="Cambria Math" panose="02040503050406030204" pitchFamily="18" charset="0"/>
                          </a:rPr>
                        </m:ctrlPr>
                      </m:dPr>
                      <m:e>
                        <m:r>
                          <a:rPr lang="fr-CH" i="1">
                            <a:latin typeface="Cambria Math" panose="02040503050406030204" pitchFamily="18" charset="0"/>
                          </a:rPr>
                          <m:t>h</m:t>
                        </m:r>
                        <m:r>
                          <a:rPr lang="fr-CH" i="1">
                            <a:latin typeface="Cambria Math" panose="02040503050406030204" pitchFamily="18" charset="0"/>
                          </a:rPr>
                          <m:t>,</m:t>
                        </m:r>
                        <m:r>
                          <a:rPr lang="fr-CH" i="1">
                            <a:latin typeface="Cambria Math" panose="02040503050406030204" pitchFamily="18" charset="0"/>
                          </a:rPr>
                          <m:t>𝑟</m:t>
                        </m:r>
                        <m:r>
                          <a:rPr lang="fr-CH" i="1">
                            <a:latin typeface="Cambria Math" panose="02040503050406030204" pitchFamily="18" charset="0"/>
                          </a:rPr>
                          <m:t>,</m:t>
                        </m:r>
                        <m:r>
                          <a:rPr lang="fr-CH" i="1">
                            <a:latin typeface="Cambria Math" panose="02040503050406030204" pitchFamily="18" charset="0"/>
                          </a:rPr>
                          <m:t>𝑡</m:t>
                        </m:r>
                      </m:e>
                    </m:d>
                  </m:oMath>
                </a14:m>
                <a:r>
                  <a:rPr lang="en-US" dirty="0"/>
                  <a:t> is a plausible triple and </a:t>
                </a:r>
                <a14:m>
                  <m:oMath xmlns:m="http://schemas.openxmlformats.org/officeDocument/2006/math">
                    <m:d>
                      <m:dPr>
                        <m:ctrlPr>
                          <a:rPr lang="fr-CH" i="1">
                            <a:latin typeface="Cambria Math" panose="02040503050406030204" pitchFamily="18" charset="0"/>
                          </a:rPr>
                        </m:ctrlPr>
                      </m:dPr>
                      <m:e>
                        <m:r>
                          <a:rPr lang="fr-CH" i="1">
                            <a:latin typeface="Cambria Math" panose="02040503050406030204" pitchFamily="18" charset="0"/>
                          </a:rPr>
                          <m:t>h</m:t>
                        </m:r>
                        <m:r>
                          <a:rPr lang="fr-CH" i="1">
                            <a:latin typeface="Cambria Math" panose="02040503050406030204" pitchFamily="18" charset="0"/>
                          </a:rPr>
                          <m:t>′,</m:t>
                        </m:r>
                        <m:r>
                          <a:rPr lang="fr-CH" i="1">
                            <a:latin typeface="Cambria Math" panose="02040503050406030204" pitchFamily="18" charset="0"/>
                          </a:rPr>
                          <m:t>𝑟</m:t>
                        </m:r>
                        <m:r>
                          <a:rPr lang="fr-CH" i="1">
                            <a:latin typeface="Cambria Math" panose="02040503050406030204" pitchFamily="18" charset="0"/>
                          </a:rPr>
                          <m:t>,</m:t>
                        </m:r>
                        <m:r>
                          <a:rPr lang="fr-CH" i="1">
                            <a:latin typeface="Cambria Math" panose="02040503050406030204" pitchFamily="18" charset="0"/>
                          </a:rPr>
                          <m:t>𝑡</m:t>
                        </m:r>
                        <m:r>
                          <a:rPr lang="fr-CH" i="1">
                            <a:latin typeface="Cambria Math" panose="02040503050406030204" pitchFamily="18" charset="0"/>
                          </a:rPr>
                          <m:t>′</m:t>
                        </m:r>
                      </m:e>
                    </m:d>
                  </m:oMath>
                </a14:m>
                <a:r>
                  <a:rPr lang="en-US" dirty="0"/>
                  <a:t> is an implausible triple for relation </a:t>
                </a:r>
                <a14:m>
                  <m:oMath xmlns:m="http://schemas.openxmlformats.org/officeDocument/2006/math">
                    <m:r>
                      <a:rPr lang="fr-CH" i="1">
                        <a:latin typeface="Cambria Math" panose="02040503050406030204" pitchFamily="18" charset="0"/>
                      </a:rPr>
                      <m:t>𝑟</m:t>
                    </m:r>
                  </m:oMath>
                </a14:m>
                <a:endParaRPr lang="en-US" dirty="0"/>
              </a:p>
              <a:p>
                <a:endParaRPr lang="en-US" dirty="0"/>
              </a:p>
              <a:p>
                <a14:m>
                  <m:oMath xmlns:m="http://schemas.openxmlformats.org/officeDocument/2006/math">
                    <m:d>
                      <m:dPr>
                        <m:ctrlPr>
                          <a:rPr lang="fr-CH" i="1">
                            <a:latin typeface="Cambria Math" panose="02040503050406030204" pitchFamily="18" charset="0"/>
                          </a:rPr>
                        </m:ctrlPr>
                      </m:dPr>
                      <m:e>
                        <m:r>
                          <a:rPr lang="fr-CH" i="1">
                            <a:latin typeface="Cambria Math" panose="02040503050406030204" pitchFamily="18" charset="0"/>
                          </a:rPr>
                          <m:t>h</m:t>
                        </m:r>
                        <m:r>
                          <a:rPr lang="fr-CH" i="1">
                            <a:latin typeface="Cambria Math" panose="02040503050406030204" pitchFamily="18" charset="0"/>
                          </a:rPr>
                          <m:t>′,</m:t>
                        </m:r>
                        <m:r>
                          <a:rPr lang="fr-CH" i="1">
                            <a:latin typeface="Cambria Math" panose="02040503050406030204" pitchFamily="18" charset="0"/>
                          </a:rPr>
                          <m:t>𝑟</m:t>
                        </m:r>
                        <m:r>
                          <a:rPr lang="fr-CH" i="1">
                            <a:latin typeface="Cambria Math" panose="02040503050406030204" pitchFamily="18" charset="0"/>
                          </a:rPr>
                          <m:t>,</m:t>
                        </m:r>
                        <m:r>
                          <a:rPr lang="fr-CH" i="1">
                            <a:latin typeface="Cambria Math" panose="02040503050406030204" pitchFamily="18" charset="0"/>
                          </a:rPr>
                          <m:t>𝑡</m:t>
                        </m:r>
                        <m:r>
                          <a:rPr lang="fr-CH" i="1">
                            <a:latin typeface="Cambria Math" panose="02040503050406030204" pitchFamily="18" charset="0"/>
                          </a:rPr>
                          <m:t>′</m:t>
                        </m:r>
                      </m:e>
                    </m:d>
                    <m:r>
                      <a:rPr lang="fr-CH" i="1" smtClean="0">
                        <a:latin typeface="Cambria Math" panose="02040503050406030204" pitchFamily="18" charset="0"/>
                        <a:ea typeface="Cambria Math" panose="02040503050406030204" pitchFamily="18" charset="0"/>
                      </a:rPr>
                      <m:t>∈</m:t>
                    </m:r>
                    <m:sSup>
                      <m:sSupPr>
                        <m:ctrlPr>
                          <a:rPr lang="fr-CH" i="1">
                            <a:latin typeface="Cambria Math" panose="02040503050406030204" pitchFamily="18" charset="0"/>
                          </a:rPr>
                        </m:ctrlPr>
                      </m:sSupPr>
                      <m:e>
                        <m:r>
                          <a:rPr lang="fr-CH" i="1">
                            <a:latin typeface="Cambria Math" panose="02040503050406030204" pitchFamily="18" charset="0"/>
                          </a:rPr>
                          <m:t>𝐺</m:t>
                        </m:r>
                      </m:e>
                      <m:sup>
                        <m:r>
                          <a:rPr lang="fr-CH" i="1">
                            <a:latin typeface="Cambria Math" panose="02040503050406030204" pitchFamily="18" charset="0"/>
                          </a:rPr>
                          <m:t>′</m:t>
                        </m:r>
                      </m:sup>
                    </m:sSup>
                    <m:d>
                      <m:dPr>
                        <m:ctrlPr>
                          <a:rPr lang="fr-CH" i="1">
                            <a:latin typeface="Cambria Math" panose="02040503050406030204" pitchFamily="18" charset="0"/>
                          </a:rPr>
                        </m:ctrlPr>
                      </m:dPr>
                      <m:e>
                        <m:r>
                          <a:rPr lang="fr-CH" i="1">
                            <a:latin typeface="Cambria Math" panose="02040503050406030204" pitchFamily="18" charset="0"/>
                          </a:rPr>
                          <m:t>h</m:t>
                        </m:r>
                        <m:r>
                          <a:rPr lang="fr-CH" i="1">
                            <a:latin typeface="Cambria Math" panose="02040503050406030204" pitchFamily="18" charset="0"/>
                          </a:rPr>
                          <m:t>,</m:t>
                        </m:r>
                        <m:r>
                          <a:rPr lang="fr-CH" i="1">
                            <a:latin typeface="Cambria Math" panose="02040503050406030204" pitchFamily="18" charset="0"/>
                          </a:rPr>
                          <m:t>𝑟</m:t>
                        </m:r>
                        <m:r>
                          <a:rPr lang="fr-CH" i="1">
                            <a:latin typeface="Cambria Math" panose="02040503050406030204" pitchFamily="18" charset="0"/>
                          </a:rPr>
                          <m:t>,</m:t>
                        </m:r>
                        <m:r>
                          <a:rPr lang="fr-CH" i="1">
                            <a:latin typeface="Cambria Math" panose="02040503050406030204" pitchFamily="18" charset="0"/>
                          </a:rPr>
                          <m:t>𝑡</m:t>
                        </m:r>
                      </m:e>
                    </m:d>
                  </m:oMath>
                </a14:m>
                <a:r>
                  <a:rPr lang="en-US" dirty="0"/>
                  <a:t> is a set of incorrect triples, generated by corrupting the correct triple </a:t>
                </a:r>
                <a14:m>
                  <m:oMath xmlns:m="http://schemas.openxmlformats.org/officeDocument/2006/math">
                    <m:d>
                      <m:dPr>
                        <m:ctrlPr>
                          <a:rPr lang="fr-CH" i="1">
                            <a:latin typeface="Cambria Math" panose="02040503050406030204" pitchFamily="18" charset="0"/>
                          </a:rPr>
                        </m:ctrlPr>
                      </m:dPr>
                      <m:e>
                        <m:r>
                          <a:rPr lang="fr-CH" i="1">
                            <a:latin typeface="Cambria Math" panose="02040503050406030204" pitchFamily="18" charset="0"/>
                          </a:rPr>
                          <m:t>h</m:t>
                        </m:r>
                        <m:r>
                          <a:rPr lang="fr-CH" i="1">
                            <a:latin typeface="Cambria Math" panose="02040503050406030204" pitchFamily="18" charset="0"/>
                          </a:rPr>
                          <m:t>,</m:t>
                        </m:r>
                        <m:r>
                          <a:rPr lang="fr-CH" i="1">
                            <a:latin typeface="Cambria Math" panose="02040503050406030204" pitchFamily="18" charset="0"/>
                          </a:rPr>
                          <m:t>𝑟</m:t>
                        </m:r>
                        <m:r>
                          <a:rPr lang="fr-CH" i="1">
                            <a:latin typeface="Cambria Math" panose="02040503050406030204" pitchFamily="18" charset="0"/>
                          </a:rPr>
                          <m:t>,</m:t>
                        </m:r>
                        <m:r>
                          <a:rPr lang="fr-CH" i="1">
                            <a:latin typeface="Cambria Math" panose="02040503050406030204" pitchFamily="18" charset="0"/>
                          </a:rPr>
                          <m:t>𝑡</m:t>
                        </m:r>
                      </m:e>
                    </m:d>
                  </m:oMath>
                </a14:m>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59085C5A-4947-4745-89F0-36291D74BAB9}"/>
                  </a:ext>
                </a:extLst>
              </p:cNvPr>
              <p:cNvSpPr>
                <a:spLocks noGrp="1" noRot="1" noChangeAspect="1" noMove="1" noResize="1" noEditPoints="1" noAdjustHandles="1" noChangeArrowheads="1" noChangeShapeType="1" noTextEdit="1"/>
              </p:cNvSpPr>
              <p:nvPr>
                <p:ph idx="1"/>
              </p:nvPr>
            </p:nvSpPr>
            <p:spPr>
              <a:blipFill>
                <a:blip r:embed="rId3"/>
                <a:stretch>
                  <a:fillRect l="-1412" t="-1307"/>
                </a:stretch>
              </a:blipFill>
            </p:spPr>
            <p:txBody>
              <a:bodyPr/>
              <a:lstStyle/>
              <a:p>
                <a:r>
                  <a:rPr lang="en-CH">
                    <a:noFill/>
                  </a:rPr>
                  <a:t> </a:t>
                </a:r>
              </a:p>
            </p:txBody>
          </p:sp>
        </mc:Fallback>
      </mc:AlternateContent>
      <p:sp>
        <p:nvSpPr>
          <p:cNvPr id="4" name="Footer Placeholder 3">
            <a:extLst>
              <a:ext uri="{FF2B5EF4-FFF2-40B4-BE49-F238E27FC236}">
                <a16:creationId xmlns:a16="http://schemas.microsoft.com/office/drawing/2014/main" id="{D3B69D63-A69C-3B4E-AEBA-9A24967EB9B0}"/>
              </a:ext>
            </a:extLst>
          </p:cNvPr>
          <p:cNvSpPr>
            <a:spLocks noGrp="1"/>
          </p:cNvSpPr>
          <p:nvPr>
            <p:ph type="ftr" sz="quarter" idx="10"/>
          </p:nvPr>
        </p:nvSpPr>
        <p:spPr/>
        <p:txBody>
          <a:bodyPr/>
          <a:lstStyle/>
          <a:p>
            <a:r>
              <a:rPr lang="fr-CH"/>
              <a:t>©2024, Karl Aberer, EPFL-IC, Laboratoire de systèmes d'informations répartis </a:t>
            </a:r>
            <a:endParaRPr lang="en-GB" dirty="0"/>
          </a:p>
        </p:txBody>
      </p:sp>
    </p:spTree>
    <p:extLst>
      <p:ext uri="{BB962C8B-B14F-4D97-AF65-F5344CB8AC3E}">
        <p14:creationId xmlns:p14="http://schemas.microsoft.com/office/powerpoint/2010/main" val="40155475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D36C44-5CC0-A444-8103-7800ABC1CB8A}"/>
              </a:ext>
            </a:extLst>
          </p:cNvPr>
          <p:cNvSpPr>
            <a:spLocks noGrp="1"/>
          </p:cNvSpPr>
          <p:nvPr>
            <p:ph type="title"/>
          </p:nvPr>
        </p:nvSpPr>
        <p:spPr/>
        <p:txBody>
          <a:bodyPr/>
          <a:lstStyle/>
          <a:p>
            <a:r>
              <a:rPr lang="en-US"/>
              <a:t>Learning the Model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3826BD8-7698-F147-94E2-0821E6FCB834}"/>
                  </a:ext>
                </a:extLst>
              </p:cNvPr>
              <p:cNvSpPr>
                <a:spLocks noGrp="1"/>
              </p:cNvSpPr>
              <p:nvPr>
                <p:ph idx="1"/>
              </p:nvPr>
            </p:nvSpPr>
            <p:spPr>
              <a:xfrm>
                <a:off x="395015" y="1408289"/>
                <a:ext cx="10790331" cy="5809192"/>
              </a:xfrm>
            </p:spPr>
            <p:txBody>
              <a:bodyPr/>
              <a:lstStyle/>
              <a:p>
                <a:r>
                  <a:rPr lang="en-US" dirty="0"/>
                  <a:t>Minimize the margin loss function</a:t>
                </a:r>
              </a:p>
              <a:p>
                <a:endParaRPr lang="en-US" dirty="0"/>
              </a:p>
              <a:p>
                <a:pPr/>
                <a14:m>
                  <m:oMathPara xmlns:m="http://schemas.openxmlformats.org/officeDocument/2006/math">
                    <m:oMathParaPr>
                      <m:jc m:val="centerGroup"/>
                    </m:oMathParaPr>
                    <m:oMath xmlns:m="http://schemas.openxmlformats.org/officeDocument/2006/math">
                      <m:r>
                        <a:rPr lang="fr-CH" sz="2800" b="0" i="1">
                          <a:latin typeface="Cambria Math" panose="02040503050406030204" pitchFamily="18" charset="0"/>
                        </a:rPr>
                        <m:t>𝐽</m:t>
                      </m:r>
                      <m:d>
                        <m:dPr>
                          <m:ctrlPr>
                            <a:rPr lang="fr-CH" sz="2800" b="0" i="1">
                              <a:latin typeface="Cambria Math" panose="02040503050406030204" pitchFamily="18" charset="0"/>
                            </a:rPr>
                          </m:ctrlPr>
                        </m:dPr>
                        <m:e>
                          <m:r>
                            <a:rPr lang="fr-CH" sz="2800" b="0" i="1">
                              <a:latin typeface="Cambria Math" panose="02040503050406030204" pitchFamily="18" charset="0"/>
                              <a:ea typeface="Cambria Math" panose="02040503050406030204" pitchFamily="18" charset="0"/>
                            </a:rPr>
                            <m:t>𝜃</m:t>
                          </m:r>
                        </m:e>
                      </m:d>
                      <m:r>
                        <a:rPr lang="fr-CH" sz="2800" b="0" i="1">
                          <a:latin typeface="Cambria Math" panose="02040503050406030204" pitchFamily="18" charset="0"/>
                          <a:ea typeface="Cambria Math" panose="02040503050406030204" pitchFamily="18" charset="0"/>
                        </a:rPr>
                        <m:t>=</m:t>
                      </m:r>
                      <m:nary>
                        <m:naryPr>
                          <m:chr m:val="∑"/>
                          <m:supHide m:val="on"/>
                          <m:ctrlPr>
                            <a:rPr lang="fr-CH" sz="2800" b="0" i="1">
                              <a:latin typeface="Cambria Math" panose="02040503050406030204" pitchFamily="18" charset="0"/>
                              <a:ea typeface="Cambria Math" panose="02040503050406030204" pitchFamily="18" charset="0"/>
                            </a:rPr>
                          </m:ctrlPr>
                        </m:naryPr>
                        <m:sub>
                          <m:eqArr>
                            <m:eqArrPr>
                              <m:ctrlPr>
                                <a:rPr lang="fr-CH" sz="2800" b="0" i="1">
                                  <a:latin typeface="Cambria Math" panose="02040503050406030204" pitchFamily="18" charset="0"/>
                                  <a:ea typeface="Cambria Math" panose="02040503050406030204" pitchFamily="18" charset="0"/>
                                </a:rPr>
                              </m:ctrlPr>
                            </m:eqArrPr>
                            <m:e>
                              <m:r>
                                <m:rPr>
                                  <m:brk m:alnAt="7"/>
                                </m:rPr>
                                <a:rPr lang="fr-CH" sz="2800" b="0" i="1">
                                  <a:latin typeface="Cambria Math" panose="02040503050406030204" pitchFamily="18" charset="0"/>
                                  <a:ea typeface="Cambria Math" panose="02040503050406030204" pitchFamily="18" charset="0"/>
                                </a:rPr>
                                <m:t>(</m:t>
                              </m:r>
                              <m:r>
                                <a:rPr lang="fr-CH" sz="2800" b="0" i="1">
                                  <a:latin typeface="Cambria Math" panose="02040503050406030204" pitchFamily="18" charset="0"/>
                                  <a:ea typeface="Cambria Math" panose="02040503050406030204" pitchFamily="18" charset="0"/>
                                </a:rPr>
                                <m:t>h</m:t>
                              </m:r>
                              <m:r>
                                <a:rPr lang="fr-CH" sz="2800" b="0" i="1">
                                  <a:latin typeface="Cambria Math" panose="02040503050406030204" pitchFamily="18" charset="0"/>
                                  <a:ea typeface="Cambria Math" panose="02040503050406030204" pitchFamily="18" charset="0"/>
                                </a:rPr>
                                <m:t>,</m:t>
                              </m:r>
                              <m:r>
                                <a:rPr lang="fr-CH" sz="2800" b="0" i="1">
                                  <a:latin typeface="Cambria Math" panose="02040503050406030204" pitchFamily="18" charset="0"/>
                                  <a:ea typeface="Cambria Math" panose="02040503050406030204" pitchFamily="18" charset="0"/>
                                </a:rPr>
                                <m:t>𝑟</m:t>
                              </m:r>
                              <m:r>
                                <a:rPr lang="fr-CH" sz="2800" b="0" i="1">
                                  <a:latin typeface="Cambria Math" panose="02040503050406030204" pitchFamily="18" charset="0"/>
                                  <a:ea typeface="Cambria Math" panose="02040503050406030204" pitchFamily="18" charset="0"/>
                                </a:rPr>
                                <m:t>,</m:t>
                              </m:r>
                              <m:r>
                                <a:rPr lang="fr-CH" sz="2800" b="0" i="1">
                                  <a:latin typeface="Cambria Math" panose="02040503050406030204" pitchFamily="18" charset="0"/>
                                  <a:ea typeface="Cambria Math" panose="02040503050406030204" pitchFamily="18" charset="0"/>
                                </a:rPr>
                                <m:t>𝑡</m:t>
                              </m:r>
                              <m:r>
                                <a:rPr lang="fr-CH" sz="2800" b="0" i="1">
                                  <a:latin typeface="Cambria Math" panose="02040503050406030204" pitchFamily="18" charset="0"/>
                                  <a:ea typeface="Cambria Math" panose="02040503050406030204" pitchFamily="18" charset="0"/>
                                </a:rPr>
                                <m:t>)</m:t>
                              </m:r>
                              <m:r>
                                <a:rPr lang="fr-CH" sz="2800" b="0" i="1">
                                  <a:latin typeface="Cambria Math" panose="02040503050406030204" pitchFamily="18" charset="0"/>
                                  <a:ea typeface="Cambria Math" panose="02040503050406030204" pitchFamily="18" charset="0"/>
                                </a:rPr>
                                <m:t>𝜖</m:t>
                              </m:r>
                              <m:r>
                                <a:rPr lang="fr-CH" sz="2800" b="0" i="1">
                                  <a:latin typeface="Cambria Math" panose="02040503050406030204" pitchFamily="18" charset="0"/>
                                  <a:ea typeface="Cambria Math" panose="02040503050406030204" pitchFamily="18" charset="0"/>
                                </a:rPr>
                                <m:t>𝐺</m:t>
                              </m:r>
                            </m:e>
                            <m:e>
                              <m:r>
                                <a:rPr lang="fr-CH" sz="2800" b="0" i="1">
                                  <a:latin typeface="Cambria Math" panose="02040503050406030204" pitchFamily="18" charset="0"/>
                                  <a:ea typeface="Cambria Math" panose="02040503050406030204" pitchFamily="18" charset="0"/>
                                </a:rPr>
                                <m:t>(</m:t>
                              </m:r>
                              <m:sSup>
                                <m:sSupPr>
                                  <m:ctrlPr>
                                    <a:rPr lang="fr-CH" sz="2800" b="0" i="1">
                                      <a:latin typeface="Cambria Math" panose="02040503050406030204" pitchFamily="18" charset="0"/>
                                      <a:ea typeface="Cambria Math" panose="02040503050406030204" pitchFamily="18" charset="0"/>
                                    </a:rPr>
                                  </m:ctrlPr>
                                </m:sSupPr>
                                <m:e>
                                  <m:r>
                                    <a:rPr lang="fr-CH" sz="2800" b="0" i="1">
                                      <a:latin typeface="Cambria Math" panose="02040503050406030204" pitchFamily="18" charset="0"/>
                                      <a:ea typeface="Cambria Math" panose="02040503050406030204" pitchFamily="18" charset="0"/>
                                    </a:rPr>
                                    <m:t>h</m:t>
                                  </m:r>
                                </m:e>
                                <m:sup>
                                  <m:r>
                                    <a:rPr lang="fr-CH" sz="2800" b="0" i="1">
                                      <a:latin typeface="Cambria Math" panose="02040503050406030204" pitchFamily="18" charset="0"/>
                                      <a:ea typeface="Cambria Math" panose="02040503050406030204" pitchFamily="18" charset="0"/>
                                    </a:rPr>
                                    <m:t>′</m:t>
                                  </m:r>
                                </m:sup>
                              </m:sSup>
                              <m:r>
                                <a:rPr lang="fr-CH" sz="2800" b="0" i="1">
                                  <a:latin typeface="Cambria Math" panose="02040503050406030204" pitchFamily="18" charset="0"/>
                                  <a:ea typeface="Cambria Math" panose="02040503050406030204" pitchFamily="18" charset="0"/>
                                </a:rPr>
                                <m:t>,</m:t>
                              </m:r>
                              <m:r>
                                <a:rPr lang="fr-CH" sz="2800" b="0" i="1" smtClean="0">
                                  <a:latin typeface="Cambria Math" panose="02040503050406030204" pitchFamily="18" charset="0"/>
                                  <a:ea typeface="Cambria Math" panose="02040503050406030204" pitchFamily="18" charset="0"/>
                                </a:rPr>
                                <m:t>𝑟</m:t>
                              </m:r>
                              <m:r>
                                <a:rPr lang="fr-CH" sz="2800" b="0" i="1">
                                  <a:latin typeface="Cambria Math" panose="02040503050406030204" pitchFamily="18" charset="0"/>
                                  <a:ea typeface="Cambria Math" panose="02040503050406030204" pitchFamily="18" charset="0"/>
                                </a:rPr>
                                <m:t>,</m:t>
                              </m:r>
                              <m:sSup>
                                <m:sSupPr>
                                  <m:ctrlPr>
                                    <a:rPr lang="fr-CH" sz="2800" b="0" i="1">
                                      <a:latin typeface="Cambria Math" panose="02040503050406030204" pitchFamily="18" charset="0"/>
                                      <a:ea typeface="Cambria Math" panose="02040503050406030204" pitchFamily="18" charset="0"/>
                                    </a:rPr>
                                  </m:ctrlPr>
                                </m:sSupPr>
                                <m:e>
                                  <m:r>
                                    <a:rPr lang="fr-CH" sz="2800" b="0" i="1">
                                      <a:latin typeface="Cambria Math" panose="02040503050406030204" pitchFamily="18" charset="0"/>
                                      <a:ea typeface="Cambria Math" panose="02040503050406030204" pitchFamily="18" charset="0"/>
                                    </a:rPr>
                                    <m:t>𝑡</m:t>
                                  </m:r>
                                </m:e>
                                <m:sup>
                                  <m:r>
                                    <a:rPr lang="fr-CH" sz="2800" b="0" i="1">
                                      <a:latin typeface="Cambria Math" panose="02040503050406030204" pitchFamily="18" charset="0"/>
                                      <a:ea typeface="Cambria Math" panose="02040503050406030204" pitchFamily="18" charset="0"/>
                                    </a:rPr>
                                    <m:t>′</m:t>
                                  </m:r>
                                </m:sup>
                              </m:sSup>
                              <m:r>
                                <a:rPr lang="fr-CH" sz="2800" b="0" i="1">
                                  <a:latin typeface="Cambria Math" panose="02040503050406030204" pitchFamily="18" charset="0"/>
                                  <a:ea typeface="Cambria Math" panose="02040503050406030204" pitchFamily="18" charset="0"/>
                                </a:rPr>
                                <m:t>)</m:t>
                              </m:r>
                              <m:r>
                                <a:rPr lang="fr-CH" sz="2800" b="0" i="1">
                                  <a:latin typeface="Cambria Math" panose="02040503050406030204" pitchFamily="18" charset="0"/>
                                  <a:ea typeface="Cambria Math" panose="02040503050406030204" pitchFamily="18" charset="0"/>
                                </a:rPr>
                                <m:t>𝜖</m:t>
                              </m:r>
                              <m:r>
                                <a:rPr lang="fr-CH" sz="2800" b="0" i="1">
                                  <a:latin typeface="Cambria Math" panose="02040503050406030204" pitchFamily="18" charset="0"/>
                                  <a:ea typeface="Cambria Math" panose="02040503050406030204" pitchFamily="18" charset="0"/>
                                </a:rPr>
                                <m:t>𝐺</m:t>
                              </m:r>
                              <m:r>
                                <a:rPr lang="fr-CH" sz="2800" b="0" i="1">
                                  <a:latin typeface="Cambria Math" panose="02040503050406030204" pitchFamily="18" charset="0"/>
                                  <a:ea typeface="Cambria Math" panose="02040503050406030204" pitchFamily="18" charset="0"/>
                                </a:rPr>
                                <m:t>′</m:t>
                              </m:r>
                              <m:d>
                                <m:dPr>
                                  <m:ctrlPr>
                                    <a:rPr lang="fr-CH" sz="2800" i="1">
                                      <a:latin typeface="Cambria Math" panose="02040503050406030204" pitchFamily="18" charset="0"/>
                                    </a:rPr>
                                  </m:ctrlPr>
                                </m:dPr>
                                <m:e>
                                  <m:r>
                                    <a:rPr lang="fr-CH" sz="2800" i="1">
                                      <a:latin typeface="Cambria Math" panose="02040503050406030204" pitchFamily="18" charset="0"/>
                                    </a:rPr>
                                    <m:t>h</m:t>
                                  </m:r>
                                  <m:r>
                                    <a:rPr lang="fr-CH" sz="2800" i="1">
                                      <a:latin typeface="Cambria Math" panose="02040503050406030204" pitchFamily="18" charset="0"/>
                                    </a:rPr>
                                    <m:t>,</m:t>
                                  </m:r>
                                  <m:r>
                                    <a:rPr lang="fr-CH" sz="2800" i="1">
                                      <a:latin typeface="Cambria Math" panose="02040503050406030204" pitchFamily="18" charset="0"/>
                                    </a:rPr>
                                    <m:t>𝑟</m:t>
                                  </m:r>
                                  <m:r>
                                    <a:rPr lang="fr-CH" sz="2800" i="1">
                                      <a:latin typeface="Cambria Math" panose="02040503050406030204" pitchFamily="18" charset="0"/>
                                    </a:rPr>
                                    <m:t>,</m:t>
                                  </m:r>
                                  <m:r>
                                    <a:rPr lang="fr-CH" sz="2800" i="1">
                                      <a:latin typeface="Cambria Math" panose="02040503050406030204" pitchFamily="18" charset="0"/>
                                    </a:rPr>
                                    <m:t>𝑡</m:t>
                                  </m:r>
                                </m:e>
                              </m:d>
                            </m:e>
                          </m:eqArr>
                        </m:sub>
                        <m:sup/>
                        <m:e>
                          <m:r>
                            <m:rPr>
                              <m:sty m:val="p"/>
                            </m:rPr>
                            <a:rPr lang="fr-CH" sz="2800" b="0" i="0">
                              <a:latin typeface="Cambria Math" panose="02040503050406030204" pitchFamily="18" charset="0"/>
                              <a:ea typeface="Cambria Math" panose="02040503050406030204" pitchFamily="18" charset="0"/>
                            </a:rPr>
                            <m:t>max</m:t>
                          </m:r>
                          <m:r>
                            <a:rPr lang="fr-CH" sz="2800" b="0" i="1">
                              <a:latin typeface="Cambria Math" panose="02040503050406030204" pitchFamily="18" charset="0"/>
                              <a:ea typeface="Cambria Math" panose="02040503050406030204" pitchFamily="18" charset="0"/>
                            </a:rPr>
                            <m:t>⁡(0,</m:t>
                          </m:r>
                          <m:r>
                            <a:rPr lang="fr-CH" sz="2800" b="0" i="1">
                              <a:latin typeface="Cambria Math" panose="02040503050406030204" pitchFamily="18" charset="0"/>
                              <a:ea typeface="Cambria Math" panose="02040503050406030204" pitchFamily="18" charset="0"/>
                            </a:rPr>
                            <m:t>𝛾</m:t>
                          </m:r>
                          <m:r>
                            <a:rPr lang="fr-CH" sz="2800" b="0" i="0" smtClean="0">
                              <a:latin typeface="Cambria Math" panose="02040503050406030204" pitchFamily="18" charset="0"/>
                              <a:ea typeface="Cambria Math" panose="02040503050406030204" pitchFamily="18" charset="0"/>
                            </a:rPr>
                            <m:t>+</m:t>
                          </m:r>
                          <m:r>
                            <m:rPr>
                              <m:sty m:val="p"/>
                            </m:rPr>
                            <a:rPr lang="fr-CH" sz="2800">
                              <a:latin typeface="Cambria Math" panose="02040503050406030204" pitchFamily="18" charset="0"/>
                            </a:rPr>
                            <m:t>f</m:t>
                          </m:r>
                          <m:d>
                            <m:dPr>
                              <m:ctrlPr>
                                <a:rPr lang="fr-CH" sz="2800" i="1">
                                  <a:latin typeface="Cambria Math" panose="02040503050406030204" pitchFamily="18" charset="0"/>
                                </a:rPr>
                              </m:ctrlPr>
                            </m:dPr>
                            <m:e>
                              <m:sSub>
                                <m:sSubPr>
                                  <m:ctrlPr>
                                    <a:rPr lang="fr-CH" sz="2800" i="1">
                                      <a:latin typeface="Cambria Math" panose="02040503050406030204" pitchFamily="18" charset="0"/>
                                    </a:rPr>
                                  </m:ctrlPr>
                                </m:sSubPr>
                                <m:e>
                                  <m:r>
                                    <a:rPr lang="fr-CH" sz="2800" b="1" i="1">
                                      <a:latin typeface="Cambria Math" panose="02040503050406030204" pitchFamily="18" charset="0"/>
                                    </a:rPr>
                                    <m:t>𝒗</m:t>
                                  </m:r>
                                </m:e>
                                <m:sub>
                                  <m:r>
                                    <a:rPr lang="fr-CH" sz="2800" i="1">
                                      <a:latin typeface="Cambria Math" panose="02040503050406030204" pitchFamily="18" charset="0"/>
                                    </a:rPr>
                                    <m:t>h</m:t>
                                  </m:r>
                                </m:sub>
                              </m:sSub>
                              <m:r>
                                <a:rPr lang="fr-CH" sz="2800" i="1">
                                  <a:latin typeface="Cambria Math" panose="02040503050406030204" pitchFamily="18" charset="0"/>
                                </a:rPr>
                                <m:t>, </m:t>
                              </m:r>
                              <m:sSub>
                                <m:sSubPr>
                                  <m:ctrlPr>
                                    <a:rPr lang="fr-CH" sz="2800" i="1">
                                      <a:latin typeface="Cambria Math" panose="02040503050406030204" pitchFamily="18" charset="0"/>
                                    </a:rPr>
                                  </m:ctrlPr>
                                </m:sSubPr>
                                <m:e>
                                  <m:r>
                                    <a:rPr lang="fr-CH" sz="2800" b="1" i="1">
                                      <a:latin typeface="Cambria Math" panose="02040503050406030204" pitchFamily="18" charset="0"/>
                                    </a:rPr>
                                    <m:t>𝒗</m:t>
                                  </m:r>
                                </m:e>
                                <m:sub>
                                  <m:r>
                                    <a:rPr lang="fr-CH" sz="2800" i="1">
                                      <a:latin typeface="Cambria Math" panose="02040503050406030204" pitchFamily="18" charset="0"/>
                                    </a:rPr>
                                    <m:t>𝑟</m:t>
                                  </m:r>
                                </m:sub>
                              </m:sSub>
                              <m:r>
                                <a:rPr lang="fr-CH" sz="2800" i="1">
                                  <a:latin typeface="Cambria Math" panose="02040503050406030204" pitchFamily="18" charset="0"/>
                                </a:rPr>
                                <m:t>,</m:t>
                              </m:r>
                              <m:sSub>
                                <m:sSubPr>
                                  <m:ctrlPr>
                                    <a:rPr lang="fr-CH" sz="2800" i="1">
                                      <a:latin typeface="Cambria Math" panose="02040503050406030204" pitchFamily="18" charset="0"/>
                                    </a:rPr>
                                  </m:ctrlPr>
                                </m:sSubPr>
                                <m:e>
                                  <m:r>
                                    <a:rPr lang="fr-CH" sz="2800" b="1" i="1">
                                      <a:latin typeface="Cambria Math" panose="02040503050406030204" pitchFamily="18" charset="0"/>
                                    </a:rPr>
                                    <m:t>𝒗</m:t>
                                  </m:r>
                                </m:e>
                                <m:sub>
                                  <m:r>
                                    <a:rPr lang="fr-CH" sz="2800" i="1">
                                      <a:latin typeface="Cambria Math" panose="02040503050406030204" pitchFamily="18" charset="0"/>
                                    </a:rPr>
                                    <m:t>𝑡</m:t>
                                  </m:r>
                                </m:sub>
                              </m:sSub>
                            </m:e>
                          </m:d>
                          <m:r>
                            <a:rPr lang="fr-CH" sz="2800" b="0" i="1" smtClean="0">
                              <a:latin typeface="Cambria Math" panose="02040503050406030204" pitchFamily="18" charset="0"/>
                            </a:rPr>
                            <m:t> −</m:t>
                          </m:r>
                          <m:r>
                            <m:rPr>
                              <m:sty m:val="p"/>
                            </m:rPr>
                            <a:rPr lang="fr-CH" sz="2800">
                              <a:latin typeface="Cambria Math" panose="02040503050406030204" pitchFamily="18" charset="0"/>
                            </a:rPr>
                            <m:t>f</m:t>
                          </m:r>
                          <m:d>
                            <m:dPr>
                              <m:ctrlPr>
                                <a:rPr lang="fr-CH" sz="2800" i="1">
                                  <a:latin typeface="Cambria Math" panose="02040503050406030204" pitchFamily="18" charset="0"/>
                                </a:rPr>
                              </m:ctrlPr>
                            </m:dPr>
                            <m:e>
                              <m:sSub>
                                <m:sSubPr>
                                  <m:ctrlPr>
                                    <a:rPr lang="fr-CH" sz="2800" i="1">
                                      <a:latin typeface="Cambria Math" panose="02040503050406030204" pitchFamily="18" charset="0"/>
                                    </a:rPr>
                                  </m:ctrlPr>
                                </m:sSubPr>
                                <m:e>
                                  <m:r>
                                    <a:rPr lang="fr-CH" sz="2800" b="1" i="1">
                                      <a:latin typeface="Cambria Math" panose="02040503050406030204" pitchFamily="18" charset="0"/>
                                    </a:rPr>
                                    <m:t>𝒗</m:t>
                                  </m:r>
                                </m:e>
                                <m:sub>
                                  <m:r>
                                    <a:rPr lang="fr-CH" sz="2800" i="1">
                                      <a:latin typeface="Cambria Math" panose="02040503050406030204" pitchFamily="18" charset="0"/>
                                    </a:rPr>
                                    <m:t>h</m:t>
                                  </m:r>
                                  <m:r>
                                    <a:rPr lang="fr-CH" sz="2800" i="1">
                                      <a:latin typeface="Cambria Math" panose="02040503050406030204" pitchFamily="18" charset="0"/>
                                    </a:rPr>
                                    <m:t>′</m:t>
                                  </m:r>
                                </m:sub>
                              </m:sSub>
                              <m:r>
                                <a:rPr lang="fr-CH" sz="2800" i="1">
                                  <a:latin typeface="Cambria Math" panose="02040503050406030204" pitchFamily="18" charset="0"/>
                                </a:rPr>
                                <m:t>,</m:t>
                              </m:r>
                              <m:r>
                                <a:rPr lang="fr-CH" sz="2800" i="1" smtClean="0">
                                  <a:latin typeface="Cambria Math" panose="02040503050406030204" pitchFamily="18" charset="0"/>
                                </a:rPr>
                                <m:t> </m:t>
                              </m:r>
                              <m:sSub>
                                <m:sSubPr>
                                  <m:ctrlPr>
                                    <a:rPr lang="fr-CH" sz="2800" i="1">
                                      <a:latin typeface="Cambria Math" panose="02040503050406030204" pitchFamily="18" charset="0"/>
                                    </a:rPr>
                                  </m:ctrlPr>
                                </m:sSubPr>
                                <m:e>
                                  <m:r>
                                    <a:rPr lang="fr-CH" sz="2800" b="1" i="1">
                                      <a:latin typeface="Cambria Math" panose="02040503050406030204" pitchFamily="18" charset="0"/>
                                    </a:rPr>
                                    <m:t>𝒗</m:t>
                                  </m:r>
                                </m:e>
                                <m:sub>
                                  <m:r>
                                    <a:rPr lang="fr-CH" sz="2800" i="1">
                                      <a:latin typeface="Cambria Math" panose="02040503050406030204" pitchFamily="18" charset="0"/>
                                    </a:rPr>
                                    <m:t>𝑟</m:t>
                                  </m:r>
                                </m:sub>
                              </m:sSub>
                              <m:r>
                                <a:rPr lang="fr-CH" sz="2800" i="1">
                                  <a:latin typeface="Cambria Math" panose="02040503050406030204" pitchFamily="18" charset="0"/>
                                </a:rPr>
                                <m:t>,</m:t>
                              </m:r>
                              <m:sSub>
                                <m:sSubPr>
                                  <m:ctrlPr>
                                    <a:rPr lang="fr-CH" sz="2800" i="1">
                                      <a:latin typeface="Cambria Math" panose="02040503050406030204" pitchFamily="18" charset="0"/>
                                    </a:rPr>
                                  </m:ctrlPr>
                                </m:sSubPr>
                                <m:e>
                                  <m:r>
                                    <a:rPr lang="fr-CH" sz="2800" b="1" i="1">
                                      <a:latin typeface="Cambria Math" panose="02040503050406030204" pitchFamily="18" charset="0"/>
                                    </a:rPr>
                                    <m:t>𝒗</m:t>
                                  </m:r>
                                </m:e>
                                <m:sub>
                                  <m:r>
                                    <a:rPr lang="fr-CH" sz="2800" i="1">
                                      <a:latin typeface="Cambria Math" panose="02040503050406030204" pitchFamily="18" charset="0"/>
                                    </a:rPr>
                                    <m:t>𝑡</m:t>
                                  </m:r>
                                  <m:r>
                                    <a:rPr lang="fr-CH" sz="2800" i="1">
                                      <a:latin typeface="Cambria Math" panose="02040503050406030204" pitchFamily="18" charset="0"/>
                                    </a:rPr>
                                    <m:t>′</m:t>
                                  </m:r>
                                </m:sub>
                              </m:sSub>
                            </m:e>
                          </m:d>
                          <m:r>
                            <a:rPr lang="fr-CH" sz="2800" b="0" i="1">
                              <a:latin typeface="Cambria Math" panose="02040503050406030204" pitchFamily="18" charset="0"/>
                            </a:rPr>
                            <m:t>)</m:t>
                          </m:r>
                        </m:e>
                      </m:nary>
                    </m:oMath>
                  </m:oMathPara>
                </a14:m>
                <a:endParaRPr lang="en-US" dirty="0"/>
              </a:p>
              <a:p>
                <a:endParaRPr lang="fr-CH" i="1" dirty="0">
                  <a:latin typeface="Cambria Math" panose="02040503050406030204" pitchFamily="18" charset="0"/>
                  <a:ea typeface="Cambria Math" panose="02040503050406030204" pitchFamily="18" charset="0"/>
                </a:endParaRPr>
              </a:p>
              <a:p>
                <a14:m>
                  <m:oMath xmlns:m="http://schemas.openxmlformats.org/officeDocument/2006/math">
                    <m:r>
                      <a:rPr lang="fr-CH" i="1">
                        <a:latin typeface="Cambria Math" panose="02040503050406030204" pitchFamily="18" charset="0"/>
                        <a:ea typeface="Cambria Math" panose="02040503050406030204" pitchFamily="18" charset="0"/>
                      </a:rPr>
                      <m:t>𝛾</m:t>
                    </m:r>
                    <m:r>
                      <a:rPr lang="fr-CH" b="0" i="1" smtClean="0">
                        <a:latin typeface="Cambria Math" panose="02040503050406030204" pitchFamily="18" charset="0"/>
                        <a:ea typeface="Cambria Math" panose="02040503050406030204" pitchFamily="18" charset="0"/>
                      </a:rPr>
                      <m:t>&gt;0</m:t>
                    </m:r>
                  </m:oMath>
                </a14:m>
                <a:r>
                  <a:rPr lang="en-US" dirty="0"/>
                  <a:t> is a hyperparameter</a:t>
                </a:r>
              </a:p>
              <a:p>
                <a:endParaRPr lang="en-US" sz="3200" dirty="0"/>
              </a:p>
              <a:p>
                <a:r>
                  <a:rPr lang="en-US" sz="3200" dirty="0"/>
                  <a:t>The loss function attempts to separate scores from correct and incorrect triples by the margin </a:t>
                </a:r>
                <a14:m>
                  <m:oMath xmlns:m="http://schemas.openxmlformats.org/officeDocument/2006/math">
                    <m:r>
                      <a:rPr lang="fr-CH" sz="3200" i="1" smtClean="0">
                        <a:latin typeface="Cambria Math" panose="02040503050406030204" pitchFamily="18" charset="0"/>
                        <a:ea typeface="Cambria Math" panose="02040503050406030204" pitchFamily="18" charset="0"/>
                      </a:rPr>
                      <m:t>𝛾</m:t>
                    </m:r>
                  </m:oMath>
                </a14:m>
                <a:endParaRPr lang="en-US" sz="3200" dirty="0"/>
              </a:p>
              <a:p>
                <a:br>
                  <a:rPr lang="en-US" dirty="0"/>
                </a:br>
                <a:endParaRPr lang="fr-CH" b="0" dirty="0">
                  <a:ea typeface="Cambria Math" panose="02040503050406030204" pitchFamily="18" charset="0"/>
                </a:endParaRPr>
              </a:p>
              <a:p>
                <a:endParaRPr lang="en-US" dirty="0"/>
              </a:p>
            </p:txBody>
          </p:sp>
        </mc:Choice>
        <mc:Fallback xmlns="">
          <p:sp>
            <p:nvSpPr>
              <p:cNvPr id="3" name="Content Placeholder 2">
                <a:extLst>
                  <a:ext uri="{FF2B5EF4-FFF2-40B4-BE49-F238E27FC236}">
                    <a16:creationId xmlns:a16="http://schemas.microsoft.com/office/drawing/2014/main" id="{23826BD8-7698-F147-94E2-0821E6FCB834}"/>
                  </a:ext>
                </a:extLst>
              </p:cNvPr>
              <p:cNvSpPr>
                <a:spLocks noGrp="1" noRot="1" noChangeAspect="1" noMove="1" noResize="1" noEditPoints="1" noAdjustHandles="1" noChangeArrowheads="1" noChangeShapeType="1" noTextEdit="1"/>
              </p:cNvSpPr>
              <p:nvPr>
                <p:ph idx="1"/>
              </p:nvPr>
            </p:nvSpPr>
            <p:spPr>
              <a:xfrm>
                <a:off x="395015" y="1408289"/>
                <a:ext cx="10790331" cy="5809192"/>
              </a:xfrm>
              <a:blipFill>
                <a:blip r:embed="rId3"/>
                <a:stretch>
                  <a:fillRect l="-1529" t="-5447" r="-588" b="-436"/>
                </a:stretch>
              </a:blipFill>
            </p:spPr>
            <p:txBody>
              <a:bodyPr/>
              <a:lstStyle/>
              <a:p>
                <a:r>
                  <a:rPr lang="en-CH">
                    <a:noFill/>
                  </a:rPr>
                  <a:t> </a:t>
                </a:r>
              </a:p>
            </p:txBody>
          </p:sp>
        </mc:Fallback>
      </mc:AlternateContent>
      <p:sp>
        <p:nvSpPr>
          <p:cNvPr id="4" name="Footer Placeholder 3">
            <a:extLst>
              <a:ext uri="{FF2B5EF4-FFF2-40B4-BE49-F238E27FC236}">
                <a16:creationId xmlns:a16="http://schemas.microsoft.com/office/drawing/2014/main" id="{6CEC6F18-3E50-D04E-ACFC-969666011D78}"/>
              </a:ext>
            </a:extLst>
          </p:cNvPr>
          <p:cNvSpPr>
            <a:spLocks noGrp="1"/>
          </p:cNvSpPr>
          <p:nvPr>
            <p:ph type="ftr" sz="quarter" idx="10"/>
          </p:nvPr>
        </p:nvSpPr>
        <p:spPr/>
        <p:txBody>
          <a:bodyPr/>
          <a:lstStyle/>
          <a:p>
            <a:r>
              <a:rPr lang="fr-CH"/>
              <a:t>©2024, Karl Aberer, EPFL-IC, Laboratoire de systèmes d'informations répartis </a:t>
            </a:r>
            <a:endParaRPr lang="en-GB" dirty="0"/>
          </a:p>
        </p:txBody>
      </p:sp>
    </p:spTree>
    <p:extLst>
      <p:ext uri="{BB962C8B-B14F-4D97-AF65-F5344CB8AC3E}">
        <p14:creationId xmlns:p14="http://schemas.microsoft.com/office/powerpoint/2010/main" val="55221039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PVERSION" val="7"/>
  <p:tag name="TPFULLVERSION" val="8.3.0.130"/>
  <p:tag name="PPTVERSION" val="16"/>
  <p:tag name="TPOS" val="6"/>
</p:tagLst>
</file>

<file path=ppt/theme/theme1.xml><?xml version="1.0" encoding="utf-8"?>
<a:theme xmlns:a="http://schemas.openxmlformats.org/drawingml/2006/main" name="part1 XML">
  <a:themeElements>
    <a:clrScheme name="part1 XML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part1 XML">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2"/>
            </a:solidFill>
            <a:effectLst/>
            <a:latin typeface="Tempus Sans ITC" pitchFamily="82"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2"/>
            </a:solidFill>
            <a:effectLst/>
            <a:latin typeface="Tempus Sans ITC" pitchFamily="82" charset="0"/>
          </a:defRPr>
        </a:defPPr>
      </a:lstStyle>
    </a:lnDef>
  </a:objectDefaults>
  <a:extraClrSchemeLst>
    <a:extraClrScheme>
      <a:clrScheme name="part1 XML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part1 XM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part1 XML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part1 XML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part1 XML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part1 XML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part1 XML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part0 Basics</Template>
  <TotalTime>36374</TotalTime>
  <Words>6430</Words>
  <Application>Microsoft Macintosh PowerPoint</Application>
  <PresentationFormat>Custom</PresentationFormat>
  <Paragraphs>576</Paragraphs>
  <Slides>56</Slides>
  <Notes>43</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56</vt:i4>
      </vt:variant>
    </vt:vector>
  </HeadingPairs>
  <TitlesOfParts>
    <vt:vector size="66" baseType="lpstr">
      <vt:lpstr>Arial</vt:lpstr>
      <vt:lpstr>Calibri</vt:lpstr>
      <vt:lpstr>Cambria Math</vt:lpstr>
      <vt:lpstr>Comic Sans MS</vt:lpstr>
      <vt:lpstr>Courier</vt:lpstr>
      <vt:lpstr>Tempus Sans ITC</vt:lpstr>
      <vt:lpstr>Times New Roman</vt:lpstr>
      <vt:lpstr>Verdana</vt:lpstr>
      <vt:lpstr>Wingdings</vt:lpstr>
      <vt:lpstr>part1 XML</vt:lpstr>
      <vt:lpstr>4.4 Knowledge Inference</vt:lpstr>
      <vt:lpstr>Knowledge Inference</vt:lpstr>
      <vt:lpstr>Basic Questions in Knowledge Inference</vt:lpstr>
      <vt:lpstr>4.4.1 Link Prediction</vt:lpstr>
      <vt:lpstr>Observation on Word Embeddings</vt:lpstr>
      <vt:lpstr>Relations in Word Embeddings</vt:lpstr>
      <vt:lpstr>Model</vt:lpstr>
      <vt:lpstr>Plausibility Score</vt:lpstr>
      <vt:lpstr>Learning the Model</vt:lpstr>
      <vt:lpstr>Example</vt:lpstr>
      <vt:lpstr>TransE Model</vt:lpstr>
      <vt:lpstr>Performing SGD</vt:lpstr>
      <vt:lpstr>Qualitative Results</vt:lpstr>
      <vt:lpstr>Alternative Models</vt:lpstr>
      <vt:lpstr>Which is true? The score function f(h,r,t) …</vt:lpstr>
      <vt:lpstr>Question</vt:lpstr>
      <vt:lpstr>4.4.2 Label Propagation</vt:lpstr>
      <vt:lpstr>Propagating Attribute Values</vt:lpstr>
      <vt:lpstr>Model</vt:lpstr>
      <vt:lpstr>Optimization Objective</vt:lpstr>
      <vt:lpstr>Label Inference</vt:lpstr>
      <vt:lpstr>Example</vt:lpstr>
      <vt:lpstr>Injecting Pre-existing Knowledge</vt:lpstr>
      <vt:lpstr>Label Propagation Algorithm</vt:lpstr>
      <vt:lpstr>Example</vt:lpstr>
      <vt:lpstr>Determining the Probabilities </vt:lpstr>
      <vt:lpstr>Example Model</vt:lpstr>
      <vt:lpstr>Behavior of Probabilities: Labelled Nodes</vt:lpstr>
      <vt:lpstr>Behavior of Probabilities: Unlabelled Nodes</vt:lpstr>
      <vt:lpstr>Extensions</vt:lpstr>
      <vt:lpstr>Discussion</vt:lpstr>
      <vt:lpstr>Different neighbors of a node v</vt:lpstr>
      <vt:lpstr>The probabilities p_v^inj, p_v^con and p_v^aba depend on</vt:lpstr>
      <vt:lpstr>4.4.3 Schema Matching</vt:lpstr>
      <vt:lpstr>Direct Schema Mapping</vt:lpstr>
      <vt:lpstr>Schema Matching</vt:lpstr>
      <vt:lpstr>Schema Matching Approaches</vt:lpstr>
      <vt:lpstr>Schema Matching Tools</vt:lpstr>
      <vt:lpstr>The Problem</vt:lpstr>
      <vt:lpstr>Example</vt:lpstr>
      <vt:lpstr>Universe of a Database</vt:lpstr>
      <vt:lpstr>Similarity of Classes</vt:lpstr>
      <vt:lpstr>Example</vt:lpstr>
      <vt:lpstr>Problem 1</vt:lpstr>
      <vt:lpstr>Problem 2</vt:lpstr>
      <vt:lpstr>Complex Features of Classes</vt:lpstr>
      <vt:lpstr>Content Feature of Classes</vt:lpstr>
      <vt:lpstr>Finding Corresponding Classes</vt:lpstr>
      <vt:lpstr>Probabilistic Approach</vt:lpstr>
      <vt:lpstr>Naïve Bayes Classifier</vt:lpstr>
      <vt:lpstr>Example</vt:lpstr>
      <vt:lpstr>Computing Similarity between Classes A and B</vt:lpstr>
      <vt:lpstr>Example</vt:lpstr>
      <vt:lpstr>Example</vt:lpstr>
      <vt:lpstr>Question</vt:lpstr>
      <vt:lpstr>References</vt:lpstr>
    </vt:vector>
  </TitlesOfParts>
  <Company>EPFL I&amp;C - LSIR</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aberer</dc:creator>
  <cp:lastModifiedBy>Karl Aberer</cp:lastModifiedBy>
  <cp:revision>696</cp:revision>
  <cp:lastPrinted>2021-12-20T08:33:52Z</cp:lastPrinted>
  <dcterms:created xsi:type="dcterms:W3CDTF">2002-10-01T12:44:42Z</dcterms:created>
  <dcterms:modified xsi:type="dcterms:W3CDTF">2024-08-31T09:18:56Z</dcterms:modified>
</cp:coreProperties>
</file>